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64" r:id="rId2"/>
    <p:sldId id="261" r:id="rId3"/>
    <p:sldId id="265" r:id="rId4"/>
    <p:sldId id="331" r:id="rId5"/>
    <p:sldId id="306" r:id="rId6"/>
    <p:sldId id="1587" r:id="rId7"/>
    <p:sldId id="489" r:id="rId8"/>
    <p:sldId id="258" r:id="rId9"/>
    <p:sldId id="353" r:id="rId10"/>
    <p:sldId id="1571" r:id="rId11"/>
    <p:sldId id="1572" r:id="rId12"/>
    <p:sldId id="1588" r:id="rId13"/>
    <p:sldId id="339" r:id="rId14"/>
    <p:sldId id="340" r:id="rId15"/>
    <p:sldId id="1573" r:id="rId16"/>
    <p:sldId id="429" r:id="rId17"/>
    <p:sldId id="472" r:id="rId18"/>
    <p:sldId id="473" r:id="rId19"/>
    <p:sldId id="430" r:id="rId20"/>
    <p:sldId id="475" r:id="rId21"/>
    <p:sldId id="477" r:id="rId22"/>
    <p:sldId id="466" r:id="rId23"/>
    <p:sldId id="392" r:id="rId24"/>
    <p:sldId id="488" r:id="rId25"/>
    <p:sldId id="427" r:id="rId26"/>
    <p:sldId id="467" r:id="rId27"/>
    <p:sldId id="450" r:id="rId28"/>
    <p:sldId id="394" r:id="rId29"/>
    <p:sldId id="393" r:id="rId30"/>
    <p:sldId id="400" r:id="rId31"/>
    <p:sldId id="485" r:id="rId32"/>
    <p:sldId id="438" r:id="rId33"/>
    <p:sldId id="596" r:id="rId34"/>
    <p:sldId id="523" r:id="rId35"/>
    <p:sldId id="459" r:id="rId36"/>
    <p:sldId id="401" r:id="rId37"/>
    <p:sldId id="1574" r:id="rId38"/>
    <p:sldId id="460" r:id="rId39"/>
    <p:sldId id="402" r:id="rId40"/>
    <p:sldId id="1575" r:id="rId41"/>
    <p:sldId id="407" r:id="rId42"/>
    <p:sldId id="476" r:id="rId43"/>
    <p:sldId id="478" r:id="rId44"/>
    <p:sldId id="408" r:id="rId45"/>
    <p:sldId id="461" r:id="rId46"/>
    <p:sldId id="409" r:id="rId47"/>
    <p:sldId id="1576" r:id="rId48"/>
    <p:sldId id="482" r:id="rId49"/>
    <p:sldId id="480" r:id="rId50"/>
    <p:sldId id="481" r:id="rId51"/>
    <p:sldId id="538" r:id="rId52"/>
    <p:sldId id="584" r:id="rId53"/>
    <p:sldId id="543" r:id="rId54"/>
    <p:sldId id="544" r:id="rId55"/>
    <p:sldId id="1577" r:id="rId56"/>
    <p:sldId id="586" r:id="rId57"/>
    <p:sldId id="587" r:id="rId58"/>
    <p:sldId id="549" r:id="rId59"/>
    <p:sldId id="551" r:id="rId60"/>
    <p:sldId id="490" r:id="rId61"/>
    <p:sldId id="1578" r:id="rId62"/>
    <p:sldId id="594" r:id="rId63"/>
    <p:sldId id="1580" r:id="rId64"/>
    <p:sldId id="590" r:id="rId65"/>
    <p:sldId id="529" r:id="rId66"/>
    <p:sldId id="1581" r:id="rId67"/>
    <p:sldId id="1583" r:id="rId68"/>
    <p:sldId id="1584" r:id="rId69"/>
    <p:sldId id="1585"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98"/>
    <p:restoredTop sz="95028"/>
  </p:normalViewPr>
  <p:slideViewPr>
    <p:cSldViewPr snapToGrid="0" snapToObjects="1">
      <p:cViewPr varScale="1">
        <p:scale>
          <a:sx n="103" d="100"/>
          <a:sy n="103" d="100"/>
        </p:scale>
        <p:origin x="176" y="2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62A18-FB98-2B4C-BD51-E18CB75A4A28}" type="datetimeFigureOut">
              <a:rPr kumimoji="1" lang="zh-CN" altLang="en-US" smtClean="0"/>
              <a:t>2022/3/24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E8C5C-7544-9448-9437-5C228A04DA33}" type="slidenum">
              <a:rPr kumimoji="1" lang="zh-CN" altLang="en-US" smtClean="0"/>
              <a:t>‹#›</a:t>
            </a:fld>
            <a:endParaRPr kumimoji="1" lang="zh-CN" altLang="en-US"/>
          </a:p>
        </p:txBody>
      </p:sp>
    </p:spTree>
    <p:extLst>
      <p:ext uri="{BB962C8B-B14F-4D97-AF65-F5344CB8AC3E}">
        <p14:creationId xmlns:p14="http://schemas.microsoft.com/office/powerpoint/2010/main" val="1569329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AE8C5C-7544-9448-9437-5C228A04DA33}" type="slidenum">
              <a:rPr kumimoji="1" lang="zh-CN" altLang="en-US" smtClean="0"/>
              <a:t>1</a:t>
            </a:fld>
            <a:endParaRPr kumimoji="1" lang="zh-CN" altLang="en-US"/>
          </a:p>
        </p:txBody>
      </p:sp>
    </p:spTree>
    <p:extLst>
      <p:ext uri="{BB962C8B-B14F-4D97-AF65-F5344CB8AC3E}">
        <p14:creationId xmlns:p14="http://schemas.microsoft.com/office/powerpoint/2010/main" val="2676205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blinking your eye (not using your entire thinking capabilities),</a:t>
            </a:r>
            <a:r>
              <a:rPr lang="en-US" baseline="0" dirty="0"/>
              <a:t> vacuum cleaner moving towards nearest dirt</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16</a:t>
            </a:fld>
            <a:endParaRPr lang="en-US"/>
          </a:p>
        </p:txBody>
      </p:sp>
    </p:spTree>
    <p:extLst>
      <p:ext uri="{BB962C8B-B14F-4D97-AF65-F5344CB8AC3E}">
        <p14:creationId xmlns:p14="http://schemas.microsoft.com/office/powerpoint/2010/main" val="25721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17</a:t>
            </a:fld>
            <a:endParaRPr lang="en-US"/>
          </a:p>
        </p:txBody>
      </p:sp>
    </p:spTree>
    <p:extLst>
      <p:ext uri="{BB962C8B-B14F-4D97-AF65-F5344CB8AC3E}">
        <p14:creationId xmlns:p14="http://schemas.microsoft.com/office/powerpoint/2010/main" val="80041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18</a:t>
            </a:fld>
            <a:endParaRPr lang="en-US"/>
          </a:p>
        </p:txBody>
      </p:sp>
    </p:spTree>
    <p:extLst>
      <p:ext uri="{BB962C8B-B14F-4D97-AF65-F5344CB8AC3E}">
        <p14:creationId xmlns:p14="http://schemas.microsoft.com/office/powerpoint/2010/main" val="198303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19</a:t>
            </a:fld>
            <a:endParaRPr lang="en-US"/>
          </a:p>
        </p:txBody>
      </p:sp>
    </p:spTree>
    <p:extLst>
      <p:ext uri="{BB962C8B-B14F-4D97-AF65-F5344CB8AC3E}">
        <p14:creationId xmlns:p14="http://schemas.microsoft.com/office/powerpoint/2010/main" val="339187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20</a:t>
            </a:fld>
            <a:endParaRPr lang="en-US"/>
          </a:p>
        </p:txBody>
      </p:sp>
    </p:spTree>
    <p:extLst>
      <p:ext uri="{BB962C8B-B14F-4D97-AF65-F5344CB8AC3E}">
        <p14:creationId xmlns:p14="http://schemas.microsoft.com/office/powerpoint/2010/main" val="1664809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21</a:t>
            </a:fld>
            <a:endParaRPr lang="en-US"/>
          </a:p>
        </p:txBody>
      </p:sp>
    </p:spTree>
    <p:extLst>
      <p:ext uri="{BB962C8B-B14F-4D97-AF65-F5344CB8AC3E}">
        <p14:creationId xmlns:p14="http://schemas.microsoft.com/office/powerpoint/2010/main" val="616556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22</a:t>
            </a:fld>
            <a:endParaRPr lang="en-US"/>
          </a:p>
        </p:txBody>
      </p:sp>
    </p:spTree>
    <p:extLst>
      <p:ext uri="{BB962C8B-B14F-4D97-AF65-F5344CB8AC3E}">
        <p14:creationId xmlns:p14="http://schemas.microsoft.com/office/powerpoint/2010/main" val="3622305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comes back on exams</a:t>
            </a:r>
          </a:p>
          <a:p>
            <a:endParaRPr lang="en-US" dirty="0"/>
          </a:p>
          <a:p>
            <a:r>
              <a:rPr lang="en-US" dirty="0"/>
              <a:t>Goal test – sometimes</a:t>
            </a:r>
            <a:r>
              <a:rPr lang="en-US" baseline="0" dirty="0"/>
              <a:t> more than one state that satisfies having achieved the goal, for example, “eat all the dots”</a:t>
            </a:r>
          </a:p>
          <a:p>
            <a:endParaRPr lang="en-US" baseline="0" dirty="0"/>
          </a:p>
          <a:p>
            <a:r>
              <a:rPr lang="en-US" baseline="0" dirty="0"/>
              <a:t>Abstraction</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23</a:t>
            </a:fld>
            <a:endParaRPr lang="en-US"/>
          </a:p>
        </p:txBody>
      </p:sp>
    </p:spTree>
    <p:extLst>
      <p:ext uri="{BB962C8B-B14F-4D97-AF65-F5344CB8AC3E}">
        <p14:creationId xmlns:p14="http://schemas.microsoft.com/office/powerpoint/2010/main" val="340728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example for “eat-all-dots”: (x, y, dot count)</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24</a:t>
            </a:fld>
            <a:endParaRPr lang="en-US"/>
          </a:p>
        </p:txBody>
      </p:sp>
    </p:spTree>
    <p:extLst>
      <p:ext uri="{BB962C8B-B14F-4D97-AF65-F5344CB8AC3E}">
        <p14:creationId xmlns:p14="http://schemas.microsoft.com/office/powerpoint/2010/main" val="296904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38113" y="768350"/>
            <a:ext cx="6823075" cy="3838575"/>
          </a:xfrm>
          <a:ln/>
        </p:spPr>
      </p:sp>
      <p:sp>
        <p:nvSpPr>
          <p:cNvPr id="50179" name="Notes Placeholder 2"/>
          <p:cNvSpPr>
            <a:spLocks noGrp="1"/>
          </p:cNvSpPr>
          <p:nvPr>
            <p:ph type="body" idx="1"/>
          </p:nvPr>
        </p:nvSpPr>
        <p:spPr>
          <a:noFill/>
          <a:ln/>
        </p:spPr>
        <p:txBody>
          <a:bodyPr/>
          <a:lstStyle/>
          <a:p>
            <a:r>
              <a:rPr lang="en-US">
                <a:latin typeface="Arial" charset="0"/>
              </a:rPr>
              <a:t>90 * (2^30-1) + 30 * 2^29 = 145 billion</a:t>
            </a:r>
          </a:p>
          <a:p>
            <a:r>
              <a:rPr lang="en-US">
                <a:latin typeface="Arial" charset="0"/>
              </a:rPr>
              <a:t>2^29 = 536 870 912</a:t>
            </a:r>
          </a:p>
        </p:txBody>
      </p:sp>
      <p:sp>
        <p:nvSpPr>
          <p:cNvPr id="49156" name="Slide Number Placeholder 3"/>
          <p:cNvSpPr>
            <a:spLocks noGrp="1"/>
          </p:cNvSpPr>
          <p:nvPr>
            <p:ph type="sldNum" sz="quarter" idx="5"/>
          </p:nvPr>
        </p:nvSpPr>
        <p:spPr/>
        <p:txBody>
          <a:bodyPr/>
          <a:lstStyle/>
          <a:p>
            <a:pPr defTabSz="965200">
              <a:defRPr/>
            </a:pPr>
            <a:fld id="{041C6AE4-F625-4A1A-A100-707641139ACC}" type="slidenum">
              <a:rPr lang="en-US" smtClean="0"/>
              <a:pPr defTabSz="965200">
                <a:defRPr/>
              </a:pPr>
              <a:t>25</a:t>
            </a:fld>
            <a:endParaRPr lang="en-US"/>
          </a:p>
        </p:txBody>
      </p:sp>
    </p:spTree>
    <p:extLst>
      <p:ext uri="{BB962C8B-B14F-4D97-AF65-F5344CB8AC3E}">
        <p14:creationId xmlns:p14="http://schemas.microsoft.com/office/powerpoint/2010/main" val="2473375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1677007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26</a:t>
            </a:fld>
            <a:endParaRPr lang="en-US"/>
          </a:p>
        </p:txBody>
      </p:sp>
    </p:spTree>
    <p:extLst>
      <p:ext uri="{BB962C8B-B14F-4D97-AF65-F5344CB8AC3E}">
        <p14:creationId xmlns:p14="http://schemas.microsoft.com/office/powerpoint/2010/main" val="1226715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27</a:t>
            </a:fld>
            <a:endParaRPr lang="en-US"/>
          </a:p>
        </p:txBody>
      </p:sp>
    </p:spTree>
    <p:extLst>
      <p:ext uri="{BB962C8B-B14F-4D97-AF65-F5344CB8AC3E}">
        <p14:creationId xmlns:p14="http://schemas.microsoft.com/office/powerpoint/2010/main" val="116675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28</a:t>
            </a:fld>
            <a:endParaRPr lang="en-US"/>
          </a:p>
        </p:txBody>
      </p:sp>
    </p:spTree>
    <p:extLst>
      <p:ext uri="{BB962C8B-B14F-4D97-AF65-F5344CB8AC3E}">
        <p14:creationId xmlns:p14="http://schemas.microsoft.com/office/powerpoint/2010/main" val="281292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plans that achieve the same state, will be different nodes in the tree.</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29</a:t>
            </a:fld>
            <a:endParaRPr lang="en-US"/>
          </a:p>
        </p:txBody>
      </p:sp>
    </p:spTree>
    <p:extLst>
      <p:ext uri="{BB962C8B-B14F-4D97-AF65-F5344CB8AC3E}">
        <p14:creationId xmlns:p14="http://schemas.microsoft.com/office/powerpoint/2010/main" val="4248540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30</a:t>
            </a:fld>
            <a:endParaRPr lang="en-US"/>
          </a:p>
        </p:txBody>
      </p:sp>
    </p:spTree>
    <p:extLst>
      <p:ext uri="{BB962C8B-B14F-4D97-AF65-F5344CB8AC3E}">
        <p14:creationId xmlns:p14="http://schemas.microsoft.com/office/powerpoint/2010/main" val="4126051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31</a:t>
            </a:fld>
            <a:endParaRPr lang="en-US"/>
          </a:p>
        </p:txBody>
      </p:sp>
    </p:spTree>
    <p:extLst>
      <p:ext uri="{BB962C8B-B14F-4D97-AF65-F5344CB8AC3E}">
        <p14:creationId xmlns:p14="http://schemas.microsoft.com/office/powerpoint/2010/main" val="3115506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32</a:t>
            </a:fld>
            <a:endParaRPr lang="en-US"/>
          </a:p>
        </p:txBody>
      </p:sp>
    </p:spTree>
    <p:extLst>
      <p:ext uri="{BB962C8B-B14F-4D97-AF65-F5344CB8AC3E}">
        <p14:creationId xmlns:p14="http://schemas.microsoft.com/office/powerpoint/2010/main" val="275012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84C7023-1648-4F51-874D-1B6680E39D27}" type="slidenum">
              <a:rPr lang="en-US" smtClean="0"/>
              <a:pPr>
                <a:defRPr/>
              </a:pPr>
              <a:t>33</a:t>
            </a:fld>
            <a:endParaRPr lang="en-US"/>
          </a:p>
        </p:txBody>
      </p:sp>
    </p:spTree>
    <p:extLst>
      <p:ext uri="{BB962C8B-B14F-4D97-AF65-F5344CB8AC3E}">
        <p14:creationId xmlns:p14="http://schemas.microsoft.com/office/powerpoint/2010/main" val="4268838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35</a:t>
            </a:fld>
            <a:endParaRPr lang="en-US"/>
          </a:p>
        </p:txBody>
      </p:sp>
    </p:spTree>
    <p:extLst>
      <p:ext uri="{BB962C8B-B14F-4D97-AF65-F5344CB8AC3E}">
        <p14:creationId xmlns:p14="http://schemas.microsoft.com/office/powerpoint/2010/main" val="3744431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36</a:t>
            </a:fld>
            <a:endParaRPr lang="en-US"/>
          </a:p>
        </p:txBody>
      </p:sp>
    </p:spTree>
    <p:extLst>
      <p:ext uri="{BB962C8B-B14F-4D97-AF65-F5344CB8AC3E}">
        <p14:creationId xmlns:p14="http://schemas.microsoft.com/office/powerpoint/2010/main" val="174336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745585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38</a:t>
            </a:fld>
            <a:endParaRPr lang="en-US"/>
          </a:p>
        </p:txBody>
      </p:sp>
    </p:spTree>
    <p:extLst>
      <p:ext uri="{BB962C8B-B14F-4D97-AF65-F5344CB8AC3E}">
        <p14:creationId xmlns:p14="http://schemas.microsoft.com/office/powerpoint/2010/main" val="609850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39</a:t>
            </a:fld>
            <a:endParaRPr lang="en-US"/>
          </a:p>
        </p:txBody>
      </p:sp>
    </p:spTree>
    <p:extLst>
      <p:ext uri="{BB962C8B-B14F-4D97-AF65-F5344CB8AC3E}">
        <p14:creationId xmlns:p14="http://schemas.microsoft.com/office/powerpoint/2010/main" val="3127545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41</a:t>
            </a:fld>
            <a:endParaRPr lang="en-US"/>
          </a:p>
        </p:txBody>
      </p:sp>
    </p:spTree>
    <p:extLst>
      <p:ext uri="{BB962C8B-B14F-4D97-AF65-F5344CB8AC3E}">
        <p14:creationId xmlns:p14="http://schemas.microsoft.com/office/powerpoint/2010/main" val="234338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42</a:t>
            </a:fld>
            <a:endParaRPr lang="en-US"/>
          </a:p>
        </p:txBody>
      </p:sp>
    </p:spTree>
    <p:extLst>
      <p:ext uri="{BB962C8B-B14F-4D97-AF65-F5344CB8AC3E}">
        <p14:creationId xmlns:p14="http://schemas.microsoft.com/office/powerpoint/2010/main" val="4287560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43</a:t>
            </a:fld>
            <a:endParaRPr lang="en-US"/>
          </a:p>
        </p:txBody>
      </p:sp>
    </p:spTree>
    <p:extLst>
      <p:ext uri="{BB962C8B-B14F-4D97-AF65-F5344CB8AC3E}">
        <p14:creationId xmlns:p14="http://schemas.microsoft.com/office/powerpoint/2010/main" val="4129672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44</a:t>
            </a:fld>
            <a:endParaRPr lang="en-US"/>
          </a:p>
        </p:txBody>
      </p:sp>
    </p:spTree>
    <p:extLst>
      <p:ext uri="{BB962C8B-B14F-4D97-AF65-F5344CB8AC3E}">
        <p14:creationId xmlns:p14="http://schemas.microsoft.com/office/powerpoint/2010/main" val="368075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45</a:t>
            </a:fld>
            <a:endParaRPr lang="en-US"/>
          </a:p>
        </p:txBody>
      </p:sp>
    </p:spTree>
    <p:extLst>
      <p:ext uri="{BB962C8B-B14F-4D97-AF65-F5344CB8AC3E}">
        <p14:creationId xmlns:p14="http://schemas.microsoft.com/office/powerpoint/2010/main" val="1063969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46</a:t>
            </a:fld>
            <a:endParaRPr lang="en-US"/>
          </a:p>
        </p:txBody>
      </p:sp>
    </p:spTree>
    <p:extLst>
      <p:ext uri="{BB962C8B-B14F-4D97-AF65-F5344CB8AC3E}">
        <p14:creationId xmlns:p14="http://schemas.microsoft.com/office/powerpoint/2010/main" val="1370266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a:t>
            </a:r>
            <a:r>
              <a:rPr lang="en-US" baseline="0" dirty="0"/>
              <a:t> students guess which one of the three it is.  (</a:t>
            </a:r>
            <a:r>
              <a:rPr lang="en-US" dirty="0"/>
              <a:t>This is DFS.)</a:t>
            </a:r>
          </a:p>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48</a:t>
            </a:fld>
            <a:endParaRPr lang="en-US"/>
          </a:p>
        </p:txBody>
      </p:sp>
    </p:spTree>
    <p:extLst>
      <p:ext uri="{BB962C8B-B14F-4D97-AF65-F5344CB8AC3E}">
        <p14:creationId xmlns:p14="http://schemas.microsoft.com/office/powerpoint/2010/main" val="2646442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students guess which one of the three it is.  (</a:t>
            </a:r>
            <a:r>
              <a:rPr lang="en-US" dirty="0"/>
              <a:t>This is BFS.)</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49</a:t>
            </a:fld>
            <a:endParaRPr lang="en-US"/>
          </a:p>
        </p:txBody>
      </p:sp>
    </p:spTree>
    <p:extLst>
      <p:ext uri="{BB962C8B-B14F-4D97-AF65-F5344CB8AC3E}">
        <p14:creationId xmlns:p14="http://schemas.microsoft.com/office/powerpoint/2010/main" val="3998592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a:p>
            <a:endParaRPr lang="en-US" dirty="0"/>
          </a:p>
          <a:p>
            <a:r>
              <a:rPr lang="en-US" dirty="0"/>
              <a:t>Make these 4 better</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3741514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a:t>
            </a:r>
            <a:r>
              <a:rPr lang="en-US" baseline="0" dirty="0"/>
              <a:t> students guess which one of the three it is.  (</a:t>
            </a:r>
            <a:r>
              <a:rPr lang="en-US" dirty="0"/>
              <a:t>This is UCS.)</a:t>
            </a:r>
          </a:p>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50</a:t>
            </a:fld>
            <a:endParaRPr lang="en-US"/>
          </a:p>
        </p:txBody>
      </p:sp>
    </p:spTree>
    <p:extLst>
      <p:ext uri="{BB962C8B-B14F-4D97-AF65-F5344CB8AC3E}">
        <p14:creationId xmlns:p14="http://schemas.microsoft.com/office/powerpoint/2010/main" val="58072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684C7023-1648-4F51-874D-1B6680E39D27}" type="slidenum">
              <a:rPr lang="en-US" smtClean="0"/>
              <a:pPr>
                <a:defRPr/>
              </a:pPr>
              <a:t>51</a:t>
            </a:fld>
            <a:endParaRPr lang="en-US"/>
          </a:p>
        </p:txBody>
      </p:sp>
    </p:spTree>
    <p:extLst>
      <p:ext uri="{BB962C8B-B14F-4D97-AF65-F5344CB8AC3E}">
        <p14:creationId xmlns:p14="http://schemas.microsoft.com/office/powerpoint/2010/main" val="3231652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84C7023-1648-4F51-874D-1B6680E39D27}" type="slidenum">
              <a:rPr lang="en-US" smtClean="0"/>
              <a:pPr>
                <a:defRPr/>
              </a:pPr>
              <a:t>53</a:t>
            </a:fld>
            <a:endParaRPr lang="en-US"/>
          </a:p>
        </p:txBody>
      </p:sp>
    </p:spTree>
    <p:extLst>
      <p:ext uri="{BB962C8B-B14F-4D97-AF65-F5344CB8AC3E}">
        <p14:creationId xmlns:p14="http://schemas.microsoft.com/office/powerpoint/2010/main" val="2242799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457200" y="720725"/>
            <a:ext cx="6400800" cy="3600450"/>
          </a:xfrm>
          <a:ln/>
        </p:spPr>
      </p:sp>
      <p:sp>
        <p:nvSpPr>
          <p:cNvPr id="52227" name="Notes Placeholder 2"/>
          <p:cNvSpPr>
            <a:spLocks noGrp="1"/>
          </p:cNvSpPr>
          <p:nvPr>
            <p:ph type="body" idx="1"/>
          </p:nvPr>
        </p:nvSpPr>
        <p:spPr>
          <a:noFill/>
          <a:ln/>
        </p:spPr>
        <p:txBody>
          <a:bodyPr/>
          <a:lstStyle/>
          <a:p>
            <a:r>
              <a:rPr lang="en-US">
                <a:latin typeface="Arial" charset="0"/>
              </a:rPr>
              <a:t>For any search problem, you know the goal.  Now, you have an idea of how far away you are from the goal.</a:t>
            </a:r>
          </a:p>
        </p:txBody>
      </p:sp>
      <p:sp>
        <p:nvSpPr>
          <p:cNvPr id="52228" name="Slide Number Placeholder 3"/>
          <p:cNvSpPr>
            <a:spLocks noGrp="1"/>
          </p:cNvSpPr>
          <p:nvPr>
            <p:ph type="sldNum" sz="quarter" idx="5"/>
          </p:nvPr>
        </p:nvSpPr>
        <p:spPr>
          <a:noFill/>
        </p:spPr>
        <p:txBody>
          <a:bodyPr/>
          <a:lstStyle/>
          <a:p>
            <a:fld id="{662CE179-B2C7-46EC-9538-A27EC550BBF7}" type="slidenum">
              <a:rPr lang="en-US" smtClean="0">
                <a:latin typeface="Arial" charset="0"/>
              </a:rPr>
              <a:pPr/>
              <a:t>55</a:t>
            </a:fld>
            <a:endParaRPr lang="en-US">
              <a:latin typeface="Arial" charset="0"/>
            </a:endParaRPr>
          </a:p>
        </p:txBody>
      </p:sp>
    </p:spTree>
    <p:extLst>
      <p:ext uri="{BB962C8B-B14F-4D97-AF65-F5344CB8AC3E}">
        <p14:creationId xmlns:p14="http://schemas.microsoft.com/office/powerpoint/2010/main" val="2075086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20725"/>
            <a:ext cx="6400800" cy="3600450"/>
          </a:xfrm>
          <a:ln/>
        </p:spPr>
      </p:sp>
      <p:sp>
        <p:nvSpPr>
          <p:cNvPr id="47107" name="Notes Placeholder 2"/>
          <p:cNvSpPr>
            <a:spLocks noGrp="1"/>
          </p:cNvSpPr>
          <p:nvPr>
            <p:ph type="body" idx="1"/>
          </p:nvPr>
        </p:nvSpPr>
        <p:spPr>
          <a:noFill/>
          <a:ln/>
        </p:spPr>
        <p:txBody>
          <a:bodyPr/>
          <a:lstStyle/>
          <a:p>
            <a:r>
              <a:rPr lang="en-US">
                <a:latin typeface="Arial" charset="0"/>
              </a:rPr>
              <a:t>Notes: these images licensed from iStockphoto for UC Berkeley use.</a:t>
            </a:r>
          </a:p>
        </p:txBody>
      </p:sp>
      <p:sp>
        <p:nvSpPr>
          <p:cNvPr id="47108" name="Slide Number Placeholder 3"/>
          <p:cNvSpPr>
            <a:spLocks noGrp="1"/>
          </p:cNvSpPr>
          <p:nvPr>
            <p:ph type="sldNum" sz="quarter" idx="5"/>
          </p:nvPr>
        </p:nvSpPr>
        <p:spPr>
          <a:noFill/>
        </p:spPr>
        <p:txBody>
          <a:bodyPr/>
          <a:lstStyle/>
          <a:p>
            <a:fld id="{1F0E0FD6-A987-4E1A-BCF4-7669DC860F72}" type="slidenum">
              <a:rPr lang="en-US" smtClean="0">
                <a:latin typeface="Arial" charset="0"/>
              </a:rPr>
              <a:pPr/>
              <a:t>59</a:t>
            </a:fld>
            <a:endParaRPr lang="en-US">
              <a:latin typeface="Arial" charset="0"/>
            </a:endParaRPr>
          </a:p>
        </p:txBody>
      </p:sp>
    </p:spTree>
    <p:extLst>
      <p:ext uri="{BB962C8B-B14F-4D97-AF65-F5344CB8AC3E}">
        <p14:creationId xmlns:p14="http://schemas.microsoft.com/office/powerpoint/2010/main" val="2841174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01A524C-0FE5-4D64-AE7F-8C8CC01270F0}" type="slidenum">
              <a:rPr lang="en-US" smtClean="0">
                <a:latin typeface="Arial" charset="0"/>
              </a:rPr>
              <a:pPr/>
              <a:t>60</a:t>
            </a:fld>
            <a:endParaRPr lang="en-US">
              <a:latin typeface="Arial" charset="0"/>
            </a:endParaRPr>
          </a:p>
        </p:txBody>
      </p:sp>
      <p:sp>
        <p:nvSpPr>
          <p:cNvPr id="53251" name="Rectangle 2"/>
          <p:cNvSpPr>
            <a:spLocks noGrp="1" noRot="1" noChangeAspect="1" noChangeArrowheads="1" noTextEdit="1"/>
          </p:cNvSpPr>
          <p:nvPr>
            <p:ph type="sldImg"/>
          </p:nvPr>
        </p:nvSpPr>
        <p:spPr>
          <a:xfrm>
            <a:off x="457200" y="720725"/>
            <a:ext cx="6400800" cy="3600450"/>
          </a:xfrm>
          <a:ln/>
        </p:spPr>
      </p:sp>
      <p:sp>
        <p:nvSpPr>
          <p:cNvPr id="53252"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78968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Deepfake</a:t>
            </a:r>
            <a:r>
              <a:rPr lang="en-US" dirty="0"/>
              <a:t> </a:t>
            </a:r>
          </a:p>
          <a:p>
            <a:r>
              <a:rPr lang="en-US" dirty="0"/>
              <a:t>chatbot examples</a:t>
            </a:r>
          </a:p>
          <a:p>
            <a:r>
              <a:rPr lang="en-US" dirty="0"/>
              <a:t>Do you know about IBM </a:t>
            </a:r>
            <a:r>
              <a:rPr lang="en-US" dirty="0" err="1"/>
              <a:t>watson</a:t>
            </a:r>
            <a:r>
              <a:rPr lang="en-US" dirty="0"/>
              <a:t>, Ken Jennings. Impressive because...</a:t>
            </a:r>
          </a:p>
          <a:p>
            <a:r>
              <a:rPr lang="en-US" dirty="0"/>
              <a:t>Expensive </a:t>
            </a:r>
            <a:r>
              <a:rPr lang="en-US" dirty="0" err="1"/>
              <a:t>wayto</a:t>
            </a:r>
            <a:r>
              <a:rPr lang="en-US" dirty="0"/>
              <a:t> win $70k</a:t>
            </a:r>
          </a:p>
          <a:p>
            <a:r>
              <a:rPr lang="en-US" dirty="0"/>
              <a:t>Figure out what she said, </a:t>
            </a:r>
            <a:r>
              <a:rPr lang="en-US" dirty="0" err="1"/>
              <a:t>pertty</a:t>
            </a:r>
            <a:r>
              <a:rPr lang="en-US" dirty="0"/>
              <a:t> good, hard to get intent</a:t>
            </a:r>
          </a:p>
          <a:p>
            <a:endParaRPr lang="en-US" dirty="0"/>
          </a:p>
          <a:p>
            <a:r>
              <a:rPr lang="en-US" dirty="0"/>
              <a:t>engaged in day to day basis </a:t>
            </a:r>
          </a:p>
          <a:p>
            <a:endParaRPr lang="en-US" dirty="0"/>
          </a:p>
          <a:p>
            <a:r>
              <a:rPr lang="en-US" dirty="0"/>
              <a:t>My favorite application is AI dungeon – you write commands to your fictional character and it becomes sort of like a book. </a:t>
            </a:r>
          </a:p>
          <a:p>
            <a:r>
              <a:rPr lang="en-US" dirty="0"/>
              <a:t>I can’t wait for something like this to work with images or clips (where technology is not far behind)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819625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a:t>
            </a:r>
          </a:p>
          <a:p>
            <a:r>
              <a:rPr lang="en-US" dirty="0"/>
              <a:t>Form of prediction and </a:t>
            </a:r>
            <a:r>
              <a:rPr lang="en-US" dirty="0" err="1"/>
              <a:t>deicion</a:t>
            </a:r>
            <a:r>
              <a:rPr lang="en-US" dirty="0"/>
              <a: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174209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more tools for prediction: Google maps, </a:t>
            </a:r>
            <a:r>
              <a:rPr lang="en-US" dirty="0" err="1"/>
              <a:t>netflix</a:t>
            </a:r>
            <a:r>
              <a:rPr lang="en-US" dirty="0"/>
              <a:t> (amazing recommendation engine)</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394585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121734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L1D2 = </a:t>
            </a:r>
          </a:p>
          <a:p>
            <a:endParaRPr lang="en-US" dirty="0"/>
          </a:p>
          <a:p>
            <a:r>
              <a:rPr lang="en-US" dirty="0"/>
              <a:t>python</a:t>
            </a:r>
            <a:r>
              <a:rPr lang="en-US" baseline="0" dirty="0"/>
              <a:t> </a:t>
            </a:r>
            <a:r>
              <a:rPr lang="en-US" baseline="0" dirty="0" err="1"/>
              <a:t>demos.py</a:t>
            </a:r>
            <a:endParaRPr lang="en-US" baseline="0" dirty="0"/>
          </a:p>
          <a:p>
            <a:endParaRPr lang="en-US" baseline="0" dirty="0"/>
          </a:p>
          <a:p>
            <a:pPr marL="171450" indent="-171450">
              <a:buFont typeface="Wingdings" charset="0"/>
              <a:buChar char="à"/>
            </a:pPr>
            <a:r>
              <a:rPr lang="en-US" baseline="0" dirty="0">
                <a:sym typeface="Wingdings"/>
              </a:rPr>
              <a:t>Select Lecture 1  select demo 2</a:t>
            </a:r>
          </a:p>
          <a:p>
            <a:pPr marL="171450" indent="-171450">
              <a:buFont typeface="Wingdings" charset="0"/>
              <a:buChar char="à"/>
            </a:pPr>
            <a:endParaRPr lang="en-US" baseline="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118340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1DE88-5813-9841-AB90-12F667C67B8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D4BEFC7-5B95-D44B-ADB5-8AC71B4DB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65E3ADD-9837-874A-9BFD-8592957EAF3F}"/>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5" name="页脚占位符 4">
            <a:extLst>
              <a:ext uri="{FF2B5EF4-FFF2-40B4-BE49-F238E27FC236}">
                <a16:creationId xmlns:a16="http://schemas.microsoft.com/office/drawing/2014/main" id="{E50E551B-A706-DA4F-9418-87EFBD58B7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F9E8F41-A02C-9F4F-A1BF-D679C08F2214}"/>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89076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86B8A-7864-2946-A704-43F4A66FB13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51E44A0-C7A3-FA42-A329-415B2F362B8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1E039A4-66D1-F64E-B734-0970E928233F}"/>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5" name="页脚占位符 4">
            <a:extLst>
              <a:ext uri="{FF2B5EF4-FFF2-40B4-BE49-F238E27FC236}">
                <a16:creationId xmlns:a16="http://schemas.microsoft.com/office/drawing/2014/main" id="{8EB0806D-1B85-B34E-94DB-D26943C649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D59CA7-DF5D-414B-9D7C-F898542EC286}"/>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58223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1A6788-FD4F-CE45-929D-F7F74D0FB26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27E0734-CEC3-2141-ACC1-49FE4606352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44354F8-1ED3-D240-A4DE-AC4FBEDFC0EA}"/>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5" name="页脚占位符 4">
            <a:extLst>
              <a:ext uri="{FF2B5EF4-FFF2-40B4-BE49-F238E27FC236}">
                <a16:creationId xmlns:a16="http://schemas.microsoft.com/office/drawing/2014/main" id="{79A6AB4F-4227-7249-AB9D-F0D61F23749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9B3F956-33F8-7642-A92B-7D56EC0FB2CA}"/>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222462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68AD7-B000-C549-91BA-D24249A3641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DD622C0-80D7-3E4C-9F0D-EE54069D1D7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3817F0-2B10-DF4B-8188-06815FD6048C}"/>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5" name="页脚占位符 4">
            <a:extLst>
              <a:ext uri="{FF2B5EF4-FFF2-40B4-BE49-F238E27FC236}">
                <a16:creationId xmlns:a16="http://schemas.microsoft.com/office/drawing/2014/main" id="{F4210C37-BCF3-644E-8ABD-FF3490A23D3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71DF14-CAA1-8743-B0D4-736499FA11BE}"/>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129260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23162-A10B-E049-BC0D-DB305C01B27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C5B30EF-BD2E-DF40-A819-B8806AA869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9D54227-7F4B-1740-ABE1-2A455F06E517}"/>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5" name="页脚占位符 4">
            <a:extLst>
              <a:ext uri="{FF2B5EF4-FFF2-40B4-BE49-F238E27FC236}">
                <a16:creationId xmlns:a16="http://schemas.microsoft.com/office/drawing/2014/main" id="{9FA03310-93DF-CD49-B6AE-2AEFC578FE7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491DA12-5895-0041-8226-E634F1094ED5}"/>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182525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95B5A-15B1-D94B-AF49-30C8D42A3EC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9923BC-E696-5346-985C-D70E0DC4EF7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928D7A9-0B79-7648-AB71-744EE1F31D5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37F244C-74E4-604D-B164-6823FFAA3061}"/>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6" name="页脚占位符 5">
            <a:extLst>
              <a:ext uri="{FF2B5EF4-FFF2-40B4-BE49-F238E27FC236}">
                <a16:creationId xmlns:a16="http://schemas.microsoft.com/office/drawing/2014/main" id="{A610E69A-F8AC-DB4F-9D1E-D528F3950F8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191779A-58E2-9E4F-9D12-DB0E787035E4}"/>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360403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7B63C-4E7E-6742-BB43-62A6F6696F5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18F8D11-C3CD-ED48-BDF5-4C2A02CB7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2810595-D96D-E746-BB95-EC7F7CFE780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1ADE60F-15D7-8D45-A6E3-36B177DD2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F34165F-624E-4041-908C-2F3091DCFED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3C85AC6-4CDC-6C4B-9004-7E147189BC33}"/>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8" name="页脚占位符 7">
            <a:extLst>
              <a:ext uri="{FF2B5EF4-FFF2-40B4-BE49-F238E27FC236}">
                <a16:creationId xmlns:a16="http://schemas.microsoft.com/office/drawing/2014/main" id="{A8333B38-6216-7E44-8337-090CB010995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D6B51BE-210B-2A4A-AA48-34DCBCF66469}"/>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19233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B274E-723E-F34E-85A4-0368BA4C4C6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1A825C5-322E-E542-B6A5-A1F941D7D140}"/>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4" name="页脚占位符 3">
            <a:extLst>
              <a:ext uri="{FF2B5EF4-FFF2-40B4-BE49-F238E27FC236}">
                <a16:creationId xmlns:a16="http://schemas.microsoft.com/office/drawing/2014/main" id="{647EC6F7-85D9-7F45-84DE-F28B568A70F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24ACF5E-6D09-4F4B-91DD-093D754AF5A4}"/>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366862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279888-B365-2941-8B9B-CA84E96468AE}"/>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3" name="页脚占位符 2">
            <a:extLst>
              <a:ext uri="{FF2B5EF4-FFF2-40B4-BE49-F238E27FC236}">
                <a16:creationId xmlns:a16="http://schemas.microsoft.com/office/drawing/2014/main" id="{D9732998-B210-A742-AF1E-85390DE4945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E52405E-6A7F-D84B-8F8A-0F10ABC3B3C0}"/>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3245649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83BAB-4418-D242-BB45-C5D0B91231B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441D6B1-57DC-5D42-8730-C9842C72CB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F0FEB30-F377-AC4C-B060-CA5B36839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F9D6569-6F60-DA4C-BB50-AB7BB961B35E}"/>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6" name="页脚占位符 5">
            <a:extLst>
              <a:ext uri="{FF2B5EF4-FFF2-40B4-BE49-F238E27FC236}">
                <a16:creationId xmlns:a16="http://schemas.microsoft.com/office/drawing/2014/main" id="{B44A1FE9-DC1F-084E-87BF-BBC04192312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32666DE-7D81-404B-864A-32EB7FE5FA13}"/>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56515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F6D70-D98E-B243-B634-ECA61FEC1A9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E4495A8-E023-7D44-BE23-630E316DE7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71FFC5-1C6C-7943-A348-0A65F3275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4E11768-5BE4-4B42-96BD-5E855EDB2390}"/>
              </a:ext>
            </a:extLst>
          </p:cNvPr>
          <p:cNvSpPr>
            <a:spLocks noGrp="1"/>
          </p:cNvSpPr>
          <p:nvPr>
            <p:ph type="dt" sz="half" idx="10"/>
          </p:nvPr>
        </p:nvSpPr>
        <p:spPr/>
        <p:txBody>
          <a:bodyPr/>
          <a:lstStyle/>
          <a:p>
            <a:fld id="{07B5D159-E360-BC44-A7CA-C1C0CBE84953}" type="datetimeFigureOut">
              <a:rPr kumimoji="1" lang="zh-CN" altLang="en-US" smtClean="0"/>
              <a:t>2022/3/24</a:t>
            </a:fld>
            <a:endParaRPr kumimoji="1" lang="zh-CN" altLang="en-US"/>
          </a:p>
        </p:txBody>
      </p:sp>
      <p:sp>
        <p:nvSpPr>
          <p:cNvPr id="6" name="页脚占位符 5">
            <a:extLst>
              <a:ext uri="{FF2B5EF4-FFF2-40B4-BE49-F238E27FC236}">
                <a16:creationId xmlns:a16="http://schemas.microsoft.com/office/drawing/2014/main" id="{3ACCDD64-820A-9A4F-892A-D7CB02D85C4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AAECF4-8941-5349-BD03-3A3704CB78D9}"/>
              </a:ext>
            </a:extLst>
          </p:cNvPr>
          <p:cNvSpPr>
            <a:spLocks noGrp="1"/>
          </p:cNvSpPr>
          <p:nvPr>
            <p:ph type="sldNum" sz="quarter" idx="12"/>
          </p:nvPr>
        </p:nvSpPr>
        <p:spPr/>
        <p:txBody>
          <a:bodyPr/>
          <a:lstStyle/>
          <a:p>
            <a:fld id="{406934A6-7140-5B4E-A288-671E432AFE8C}" type="slidenum">
              <a:rPr kumimoji="1" lang="zh-CN" altLang="en-US" smtClean="0"/>
              <a:t>‹#›</a:t>
            </a:fld>
            <a:endParaRPr kumimoji="1" lang="zh-CN" altLang="en-US"/>
          </a:p>
        </p:txBody>
      </p:sp>
    </p:spTree>
    <p:extLst>
      <p:ext uri="{BB962C8B-B14F-4D97-AF65-F5344CB8AC3E}">
        <p14:creationId xmlns:p14="http://schemas.microsoft.com/office/powerpoint/2010/main" val="253991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455C4D-6714-0F4F-9379-7620F61135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59301E7C-CBA2-E040-84E1-EACD460C9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688D378-7C2A-7845-B4AF-A6C9A70D6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07B5D159-E360-BC44-A7CA-C1C0CBE84953}" type="datetimeFigureOut">
              <a:rPr kumimoji="1" lang="zh-CN" altLang="en-US" smtClean="0"/>
              <a:pPr/>
              <a:t>2022/3/24</a:t>
            </a:fld>
            <a:endParaRPr kumimoji="1" lang="zh-CN" altLang="en-US"/>
          </a:p>
        </p:txBody>
      </p:sp>
      <p:sp>
        <p:nvSpPr>
          <p:cNvPr id="5" name="页脚占位符 4">
            <a:extLst>
              <a:ext uri="{FF2B5EF4-FFF2-40B4-BE49-F238E27FC236}">
                <a16:creationId xmlns:a16="http://schemas.microsoft.com/office/drawing/2014/main" id="{308A0D1C-C28B-4743-B9F2-365A88F1D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kumimoji="1" lang="zh-CN" altLang="en-US"/>
          </a:p>
        </p:txBody>
      </p:sp>
      <p:sp>
        <p:nvSpPr>
          <p:cNvPr id="6" name="灯片编号占位符 5">
            <a:extLst>
              <a:ext uri="{FF2B5EF4-FFF2-40B4-BE49-F238E27FC236}">
                <a16:creationId xmlns:a16="http://schemas.microsoft.com/office/drawing/2014/main" id="{BE22D750-0171-9D42-B8F8-7C94DBB63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406934A6-7140-5B4E-A288-671E432AFE8C}" type="slidenum">
              <a:rPr kumimoji="1" lang="zh-CN" altLang="en-US" smtClean="0"/>
              <a:pPr/>
              <a:t>‹#›</a:t>
            </a:fld>
            <a:endParaRPr kumimoji="1" lang="zh-CN" altLang="en-US"/>
          </a:p>
        </p:txBody>
      </p:sp>
    </p:spTree>
    <p:extLst>
      <p:ext uri="{BB962C8B-B14F-4D97-AF65-F5344CB8AC3E}">
        <p14:creationId xmlns:p14="http://schemas.microsoft.com/office/powerpoint/2010/main" val="246865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inst.cs.berkeley.edu/~cs188/sp20/project1/#welcome-to-pacman"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6.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hyperlink" Target="http://inst.cs.berkeley.edu/~cs188/sp20/project1/"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inst.cs.berkeley.edu/~cs188/sp20/project1/#question-1-3-points-finding-a-fixed-food-dot-using-depth-first-search"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inst.cs.berkeley.edu/~cs188/sp20/project1/#question-2-3-points-breadth-first-search"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6.png"/><Relationship Id="rId4"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6.png"/><Relationship Id="rId4"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inst.cs.berkeley.edu/~cs188/sp20/project1/#question-3-3-points-varying-the-cost-function"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6.png"/><Relationship Id="rId4"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6.png"/><Relationship Id="rId4"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6.png"/><Relationship Id="rId4"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inst.cs.berkeley.edu/~cs188/sp20/project1/#question-4-3-points-a-search"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3.xml.rels><?xml version="1.0" encoding="UTF-8" standalone="yes"?>
<Relationships xmlns="http://schemas.openxmlformats.org/package/2006/relationships"><Relationship Id="rId2" Type="http://schemas.openxmlformats.org/officeDocument/2006/relationships/hyperlink" Target="http://inst.cs.berkeley.edu/~cs188/sp20/project1/#question-5-3-points-finding-all-the-corner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hyperlink" Target="http://inst.cs.berkeley.edu/~cs188/sp20/project1/#question-6-3-points-corners-problem-heuristic"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inst.cs.berkeley.edu/~cs188/sp20/project1/#question-7-4-points-eating-all-the-dots"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inst.cs.berkeley.edu/~cs188/sp20/project1/#question-8-3-points-suboptimal-search"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hyperlink" Target="http://inst.cs.berkeley.edu/~cs188/sp20/minicontest1/"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play.aidungeon.io/" TargetMode="External"/><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97D5B-B547-5547-B9E1-99C95E37C086}"/>
              </a:ext>
            </a:extLst>
          </p:cNvPr>
          <p:cNvSpPr>
            <a:spLocks noGrp="1"/>
          </p:cNvSpPr>
          <p:nvPr>
            <p:ph type="title"/>
          </p:nvPr>
        </p:nvSpPr>
        <p:spPr/>
        <p:txBody>
          <a:bodyPr/>
          <a:lstStyle/>
          <a:p>
            <a:r>
              <a:rPr lang="en-US" altLang="zh-CN" dirty="0"/>
              <a:t>The Pac-Man Projects</a:t>
            </a:r>
            <a:endParaRPr kumimoji="1" lang="zh-CN" altLang="en-US" dirty="0"/>
          </a:p>
        </p:txBody>
      </p:sp>
      <p:sp>
        <p:nvSpPr>
          <p:cNvPr id="3" name="内容占位符 2">
            <a:extLst>
              <a:ext uri="{FF2B5EF4-FFF2-40B4-BE49-F238E27FC236}">
                <a16:creationId xmlns:a16="http://schemas.microsoft.com/office/drawing/2014/main" id="{9F63703E-27CB-BF4C-B06D-B49D94FFB263}"/>
              </a:ext>
            </a:extLst>
          </p:cNvPr>
          <p:cNvSpPr>
            <a:spLocks noGrp="1"/>
          </p:cNvSpPr>
          <p:nvPr>
            <p:ph idx="1"/>
          </p:nvPr>
        </p:nvSpPr>
        <p:spPr/>
        <p:txBody>
          <a:bodyPr/>
          <a:lstStyle/>
          <a:p>
            <a:r>
              <a:rPr kumimoji="1" lang="en-US" altLang="zh-CN" strike="sngStrike" dirty="0"/>
              <a:t>P0: UNIX/Python Tutorial</a:t>
            </a:r>
          </a:p>
          <a:p>
            <a:r>
              <a:rPr kumimoji="1" lang="en-US" altLang="zh-CN" dirty="0"/>
              <a:t>P1: Search</a:t>
            </a:r>
          </a:p>
          <a:p>
            <a:r>
              <a:rPr kumimoji="1" lang="en-US" altLang="zh-CN" dirty="0"/>
              <a:t>P2: Multi-Agent Search</a:t>
            </a:r>
          </a:p>
          <a:p>
            <a:r>
              <a:rPr kumimoji="1" lang="en-US" altLang="zh-CN" dirty="0"/>
              <a:t>P3: Reinforcement Learning</a:t>
            </a:r>
          </a:p>
          <a:p>
            <a:r>
              <a:rPr kumimoji="1" lang="en-US" altLang="zh-CN" dirty="0"/>
              <a:t>P4: BNs and HMMs: Ghostbusters</a:t>
            </a:r>
          </a:p>
          <a:p>
            <a:r>
              <a:rPr kumimoji="1" lang="en-US" altLang="zh-CN" dirty="0"/>
              <a:t>P5: Machine Learning: Classification</a:t>
            </a:r>
          </a:p>
          <a:p>
            <a:endParaRPr kumimoji="1" lang="zh-CN" altLang="en-US" dirty="0"/>
          </a:p>
        </p:txBody>
      </p:sp>
    </p:spTree>
    <p:extLst>
      <p:ext uri="{BB962C8B-B14F-4D97-AF65-F5344CB8AC3E}">
        <p14:creationId xmlns:p14="http://schemas.microsoft.com/office/powerpoint/2010/main" val="246281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6961-792C-0443-AE89-E720C322E6D0}"/>
              </a:ext>
            </a:extLst>
          </p:cNvPr>
          <p:cNvSpPr>
            <a:spLocks noGrp="1"/>
          </p:cNvSpPr>
          <p:nvPr>
            <p:ph type="title"/>
          </p:nvPr>
        </p:nvSpPr>
        <p:spPr/>
        <p:txBody>
          <a:bodyPr/>
          <a:lstStyle/>
          <a:p>
            <a:r>
              <a:rPr lang="en-US" dirty="0"/>
              <a:t>Tools for Predictions &amp; Decisions</a:t>
            </a:r>
          </a:p>
        </p:txBody>
      </p:sp>
      <p:pic>
        <p:nvPicPr>
          <p:cNvPr id="4" name="Picture 3">
            <a:extLst>
              <a:ext uri="{FF2B5EF4-FFF2-40B4-BE49-F238E27FC236}">
                <a16:creationId xmlns:a16="http://schemas.microsoft.com/office/drawing/2014/main" id="{20603661-E6BA-0C49-B1D6-4EA889E9DAE5}"/>
              </a:ext>
            </a:extLst>
          </p:cNvPr>
          <p:cNvPicPr>
            <a:picLocks noChangeAspect="1"/>
          </p:cNvPicPr>
          <p:nvPr/>
        </p:nvPicPr>
        <p:blipFill>
          <a:blip r:embed="rId3"/>
          <a:stretch>
            <a:fillRect/>
          </a:stretch>
        </p:blipFill>
        <p:spPr>
          <a:xfrm>
            <a:off x="1625601" y="1755159"/>
            <a:ext cx="3679812" cy="2273005"/>
          </a:xfrm>
          <a:prstGeom prst="rect">
            <a:avLst/>
          </a:prstGeom>
        </p:spPr>
      </p:pic>
      <p:pic>
        <p:nvPicPr>
          <p:cNvPr id="5" name="Picture 4">
            <a:extLst>
              <a:ext uri="{FF2B5EF4-FFF2-40B4-BE49-F238E27FC236}">
                <a16:creationId xmlns:a16="http://schemas.microsoft.com/office/drawing/2014/main" id="{E80DA7D9-15BD-5548-8AB9-3325C218F960}"/>
              </a:ext>
            </a:extLst>
          </p:cNvPr>
          <p:cNvPicPr>
            <a:picLocks noChangeAspect="1"/>
          </p:cNvPicPr>
          <p:nvPr/>
        </p:nvPicPr>
        <p:blipFill>
          <a:blip r:embed="rId4"/>
          <a:stretch>
            <a:fillRect/>
          </a:stretch>
        </p:blipFill>
        <p:spPr>
          <a:xfrm>
            <a:off x="1625600" y="4034662"/>
            <a:ext cx="3811555" cy="2273004"/>
          </a:xfrm>
          <a:prstGeom prst="rect">
            <a:avLst/>
          </a:prstGeom>
        </p:spPr>
      </p:pic>
      <p:pic>
        <p:nvPicPr>
          <p:cNvPr id="6" name="Picture 5">
            <a:extLst>
              <a:ext uri="{FF2B5EF4-FFF2-40B4-BE49-F238E27FC236}">
                <a16:creationId xmlns:a16="http://schemas.microsoft.com/office/drawing/2014/main" id="{4DAF1E5D-37A8-4F40-A337-5C26E1F8ABD5}"/>
              </a:ext>
            </a:extLst>
          </p:cNvPr>
          <p:cNvPicPr>
            <a:picLocks noChangeAspect="1"/>
          </p:cNvPicPr>
          <p:nvPr/>
        </p:nvPicPr>
        <p:blipFill>
          <a:blip r:embed="rId5"/>
          <a:stretch>
            <a:fillRect/>
          </a:stretch>
        </p:blipFill>
        <p:spPr>
          <a:xfrm>
            <a:off x="5361349" y="1786200"/>
            <a:ext cx="3050483" cy="2273005"/>
          </a:xfrm>
          <a:prstGeom prst="rect">
            <a:avLst/>
          </a:prstGeom>
        </p:spPr>
      </p:pic>
      <p:pic>
        <p:nvPicPr>
          <p:cNvPr id="7" name="Picture 6">
            <a:extLst>
              <a:ext uri="{FF2B5EF4-FFF2-40B4-BE49-F238E27FC236}">
                <a16:creationId xmlns:a16="http://schemas.microsoft.com/office/drawing/2014/main" id="{C7C943E3-ADAC-3F44-A939-12D4ED448D67}"/>
              </a:ext>
            </a:extLst>
          </p:cNvPr>
          <p:cNvPicPr>
            <a:picLocks noChangeAspect="1"/>
          </p:cNvPicPr>
          <p:nvPr/>
        </p:nvPicPr>
        <p:blipFill>
          <a:blip r:embed="rId6"/>
          <a:stretch>
            <a:fillRect/>
          </a:stretch>
        </p:blipFill>
        <p:spPr>
          <a:xfrm>
            <a:off x="5486400" y="4102395"/>
            <a:ext cx="2278688" cy="2273005"/>
          </a:xfrm>
          <a:prstGeom prst="rect">
            <a:avLst/>
          </a:prstGeom>
        </p:spPr>
      </p:pic>
      <p:pic>
        <p:nvPicPr>
          <p:cNvPr id="8" name="Picture 7">
            <a:extLst>
              <a:ext uri="{FF2B5EF4-FFF2-40B4-BE49-F238E27FC236}">
                <a16:creationId xmlns:a16="http://schemas.microsoft.com/office/drawing/2014/main" id="{12EEE2ED-51D0-AF4D-BF3D-ED573A85424F}"/>
              </a:ext>
            </a:extLst>
          </p:cNvPr>
          <p:cNvPicPr>
            <a:picLocks noChangeAspect="1"/>
          </p:cNvPicPr>
          <p:nvPr/>
        </p:nvPicPr>
        <p:blipFill>
          <a:blip r:embed="rId7"/>
          <a:stretch>
            <a:fillRect/>
          </a:stretch>
        </p:blipFill>
        <p:spPr>
          <a:xfrm>
            <a:off x="7753658" y="4028163"/>
            <a:ext cx="3403852" cy="2273004"/>
          </a:xfrm>
          <a:prstGeom prst="rect">
            <a:avLst/>
          </a:prstGeom>
        </p:spPr>
      </p:pic>
      <p:pic>
        <p:nvPicPr>
          <p:cNvPr id="9" name="Picture 8">
            <a:extLst>
              <a:ext uri="{FF2B5EF4-FFF2-40B4-BE49-F238E27FC236}">
                <a16:creationId xmlns:a16="http://schemas.microsoft.com/office/drawing/2014/main" id="{7479F9C5-21DB-CA43-AE53-FEDAF19A3AEA}"/>
              </a:ext>
            </a:extLst>
          </p:cNvPr>
          <p:cNvPicPr>
            <a:picLocks noChangeAspect="1"/>
          </p:cNvPicPr>
          <p:nvPr/>
        </p:nvPicPr>
        <p:blipFill>
          <a:blip r:embed="rId8"/>
          <a:stretch>
            <a:fillRect/>
          </a:stretch>
        </p:blipFill>
        <p:spPr>
          <a:xfrm>
            <a:off x="7119811" y="1680925"/>
            <a:ext cx="4037699" cy="2273004"/>
          </a:xfrm>
          <a:prstGeom prst="rect">
            <a:avLst/>
          </a:prstGeom>
        </p:spPr>
      </p:pic>
    </p:spTree>
    <p:extLst>
      <p:ext uri="{BB962C8B-B14F-4D97-AF65-F5344CB8AC3E}">
        <p14:creationId xmlns:p14="http://schemas.microsoft.com/office/powerpoint/2010/main" val="453819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25400"/>
            <a:ext cx="8331200" cy="1143000"/>
          </a:xfrm>
        </p:spPr>
        <p:txBody>
          <a:bodyPr/>
          <a:lstStyle/>
          <a:p>
            <a:pPr eaLnBrk="1" hangingPunct="1"/>
            <a:r>
              <a:rPr lang="en-US" dirty="0">
                <a:solidFill>
                  <a:schemeClr val="tx1"/>
                </a:solidFill>
              </a:rPr>
              <a:t>Robotics</a:t>
            </a:r>
          </a:p>
        </p:txBody>
      </p:sp>
      <p:sp>
        <p:nvSpPr>
          <p:cNvPr id="2052" name="Rectangle 3"/>
          <p:cNvSpPr>
            <a:spLocks noGrp="1" noChangeArrowheads="1"/>
          </p:cNvSpPr>
          <p:nvPr>
            <p:ph idx="1"/>
          </p:nvPr>
        </p:nvSpPr>
        <p:spPr>
          <a:xfrm>
            <a:off x="457200" y="1447800"/>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Help in the home</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3124200" y="6477001"/>
            <a:ext cx="59436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t>Images from UC Berkeley, Boston Dynamics, </a:t>
            </a:r>
            <a:r>
              <a:rPr lang="en-US" sz="1467" dirty="0" err="1"/>
              <a:t>RoboCup</a:t>
            </a:r>
            <a:r>
              <a:rPr lang="en-US" sz="1467" dirty="0"/>
              <a:t>, Google</a:t>
            </a:r>
          </a:p>
        </p:txBody>
      </p:sp>
      <p:pic>
        <p:nvPicPr>
          <p:cNvPr id="2" name="Picture 3"/>
          <p:cNvPicPr>
            <a:picLocks noChangeAspect="1" noChangeArrowheads="1"/>
          </p:cNvPicPr>
          <p:nvPr/>
        </p:nvPicPr>
        <p:blipFill>
          <a:blip r:embed="rId3"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78400" y="4183952"/>
            <a:ext cx="3454400" cy="2168491"/>
          </a:xfrm>
          <a:prstGeom prst="rect">
            <a:avLst/>
          </a:prstGeom>
          <a:noFill/>
          <a:ln w="9525">
            <a:noFill/>
            <a:miter lim="800000"/>
            <a:headEnd/>
            <a:tailEnd/>
          </a:ln>
        </p:spPr>
      </p:pic>
      <p:sp>
        <p:nvSpPr>
          <p:cNvPr id="9" name="TextBox 8"/>
          <p:cNvSpPr txBox="1"/>
          <p:nvPr/>
        </p:nvSpPr>
        <p:spPr>
          <a:xfrm>
            <a:off x="6400800" y="-25400"/>
            <a:ext cx="2778838" cy="338554"/>
          </a:xfrm>
          <a:prstGeom prst="rect">
            <a:avLst/>
          </a:prstGeom>
          <a:noFill/>
        </p:spPr>
        <p:txBody>
          <a:bodyPr wrap="none" rtlCol="0">
            <a:spAutoFit/>
          </a:bodyPr>
          <a:lstStyle/>
          <a:p>
            <a:r>
              <a:rPr lang="en-US" sz="1600" dirty="0">
                <a:solidFill>
                  <a:srgbClr val="FF0000"/>
                </a:solidFill>
                <a:latin typeface="Calibri"/>
                <a:cs typeface="Calibri"/>
              </a:rPr>
              <a:t>Demo 1: ROBOTICS – </a:t>
            </a:r>
            <a:r>
              <a:rPr lang="en-US" sz="1600" dirty="0" err="1">
                <a:solidFill>
                  <a:srgbClr val="FF0000"/>
                </a:solidFill>
                <a:latin typeface="Calibri"/>
                <a:cs typeface="Calibri"/>
              </a:rPr>
              <a:t>soccer.avi</a:t>
            </a:r>
            <a:endParaRPr lang="en-US" sz="1600" dirty="0">
              <a:solidFill>
                <a:srgbClr val="FF0000"/>
              </a:solidFill>
              <a:latin typeface="Calibri"/>
              <a:cs typeface="Calibri"/>
            </a:endParaRPr>
          </a:p>
        </p:txBody>
      </p:sp>
      <p:sp>
        <p:nvSpPr>
          <p:cNvPr id="10" name="TextBox 9"/>
          <p:cNvSpPr txBox="1"/>
          <p:nvPr/>
        </p:nvSpPr>
        <p:spPr>
          <a:xfrm>
            <a:off x="6400800" y="275431"/>
            <a:ext cx="2903680" cy="338554"/>
          </a:xfrm>
          <a:prstGeom prst="rect">
            <a:avLst/>
          </a:prstGeom>
          <a:noFill/>
        </p:spPr>
        <p:txBody>
          <a:bodyPr wrap="none" rtlCol="0">
            <a:spAutoFit/>
          </a:bodyPr>
          <a:lstStyle/>
          <a:p>
            <a:r>
              <a:rPr lang="en-US" sz="1600" dirty="0">
                <a:solidFill>
                  <a:srgbClr val="FF0000"/>
                </a:solidFill>
                <a:latin typeface="Calibri"/>
                <a:cs typeface="Calibri"/>
              </a:rPr>
              <a:t>Demo 2: ROBOTICS – soccer2.avi</a:t>
            </a:r>
          </a:p>
        </p:txBody>
      </p:sp>
      <p:sp>
        <p:nvSpPr>
          <p:cNvPr id="11" name="TextBox 10"/>
          <p:cNvSpPr txBox="1"/>
          <p:nvPr/>
        </p:nvSpPr>
        <p:spPr>
          <a:xfrm>
            <a:off x="6400801" y="556042"/>
            <a:ext cx="2591543" cy="338554"/>
          </a:xfrm>
          <a:prstGeom prst="rect">
            <a:avLst/>
          </a:prstGeom>
          <a:noFill/>
        </p:spPr>
        <p:txBody>
          <a:bodyPr wrap="none" rtlCol="0">
            <a:spAutoFit/>
          </a:bodyPr>
          <a:lstStyle/>
          <a:p>
            <a:r>
              <a:rPr lang="en-US" sz="1600" dirty="0">
                <a:solidFill>
                  <a:srgbClr val="FF0000"/>
                </a:solidFill>
                <a:latin typeface="Calibri"/>
                <a:cs typeface="Calibri"/>
              </a:rPr>
              <a:t>Demo 3: ROBOTICS – </a:t>
            </a:r>
            <a:r>
              <a:rPr lang="en-US" sz="1600" dirty="0" err="1">
                <a:solidFill>
                  <a:srgbClr val="FF0000"/>
                </a:solidFill>
                <a:latin typeface="Calibri"/>
                <a:cs typeface="Calibri"/>
              </a:rPr>
              <a:t>gcar.avi</a:t>
            </a:r>
            <a:endParaRPr lang="en-US" sz="1600" dirty="0">
              <a:solidFill>
                <a:srgbClr val="FF0000"/>
              </a:solidFill>
              <a:latin typeface="Calibri"/>
              <a:cs typeface="Calibri"/>
            </a:endParaRPr>
          </a:p>
        </p:txBody>
      </p:sp>
      <p:sp>
        <p:nvSpPr>
          <p:cNvPr id="13" name="TextBox 12"/>
          <p:cNvSpPr txBox="1"/>
          <p:nvPr/>
        </p:nvSpPr>
        <p:spPr>
          <a:xfrm>
            <a:off x="9323166" y="0"/>
            <a:ext cx="2881558" cy="338554"/>
          </a:xfrm>
          <a:prstGeom prst="rect">
            <a:avLst/>
          </a:prstGeom>
          <a:noFill/>
        </p:spPr>
        <p:txBody>
          <a:bodyPr wrap="none" rtlCol="0">
            <a:spAutoFit/>
          </a:bodyPr>
          <a:lstStyle/>
          <a:p>
            <a:r>
              <a:rPr lang="en-US" sz="1600" dirty="0">
                <a:solidFill>
                  <a:srgbClr val="FF0000"/>
                </a:solidFill>
                <a:latin typeface="Calibri"/>
                <a:cs typeface="Calibri"/>
              </a:rPr>
              <a:t>Demo 4: ROBOTICS – </a:t>
            </a:r>
            <a:r>
              <a:rPr lang="en-US" sz="1600" dirty="0" err="1">
                <a:solidFill>
                  <a:srgbClr val="FF0000"/>
                </a:solidFill>
                <a:latin typeface="Calibri"/>
                <a:cs typeface="Calibri"/>
              </a:rPr>
              <a:t>laundry.avi</a:t>
            </a:r>
            <a:endParaRPr lang="en-US" sz="1600" dirty="0">
              <a:solidFill>
                <a:srgbClr val="FF0000"/>
              </a:solidFill>
              <a:latin typeface="Calibri"/>
              <a:cs typeface="Calibri"/>
            </a:endParaRPr>
          </a:p>
        </p:txBody>
      </p:sp>
      <p:sp>
        <p:nvSpPr>
          <p:cNvPr id="14" name="TextBox 13"/>
          <p:cNvSpPr txBox="1"/>
          <p:nvPr/>
        </p:nvSpPr>
        <p:spPr>
          <a:xfrm>
            <a:off x="9311755" y="279400"/>
            <a:ext cx="2909001" cy="338554"/>
          </a:xfrm>
          <a:prstGeom prst="rect">
            <a:avLst/>
          </a:prstGeom>
          <a:noFill/>
        </p:spPr>
        <p:txBody>
          <a:bodyPr wrap="none" rtlCol="0">
            <a:spAutoFit/>
          </a:bodyPr>
          <a:lstStyle/>
          <a:p>
            <a:r>
              <a:rPr lang="en-US" sz="1600" dirty="0">
                <a:solidFill>
                  <a:srgbClr val="FF0000"/>
                </a:solidFill>
                <a:latin typeface="Calibri"/>
                <a:cs typeface="Calibri"/>
              </a:rPr>
              <a:t>Demo 5: ROBOTICS – </a:t>
            </a:r>
            <a:r>
              <a:rPr lang="en-US" sz="1600" dirty="0" err="1">
                <a:solidFill>
                  <a:srgbClr val="FF0000"/>
                </a:solidFill>
                <a:latin typeface="Calibri"/>
                <a:cs typeface="Calibri"/>
              </a:rPr>
              <a:t>petman.avi</a:t>
            </a:r>
            <a:endParaRPr lang="en-US" sz="1600" dirty="0">
              <a:solidFill>
                <a:srgbClr val="FF0000"/>
              </a:solidFill>
              <a:latin typeface="Calibri"/>
              <a:cs typeface="Calibri"/>
            </a:endParaRPr>
          </a:p>
        </p:txBody>
      </p:sp>
    </p:spTree>
    <p:extLst>
      <p:ext uri="{BB962C8B-B14F-4D97-AF65-F5344CB8AC3E}">
        <p14:creationId xmlns:p14="http://schemas.microsoft.com/office/powerpoint/2010/main" val="2909722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84E32-0517-4F43-A9B4-CDC6A693A216}"/>
              </a:ext>
            </a:extLst>
          </p:cNvPr>
          <p:cNvSpPr>
            <a:spLocks noGrp="1"/>
          </p:cNvSpPr>
          <p:nvPr>
            <p:ph type="title"/>
          </p:nvPr>
        </p:nvSpPr>
        <p:spPr/>
        <p:txBody>
          <a:bodyPr/>
          <a:lstStyle/>
          <a:p>
            <a:r>
              <a:rPr kumimoji="1" lang="en-US" altLang="zh-CN" dirty="0"/>
              <a:t>AI</a:t>
            </a:r>
            <a:r>
              <a:rPr kumimoji="1" lang="zh-CN" altLang="en-US" dirty="0"/>
              <a:t> </a:t>
            </a:r>
            <a:r>
              <a:rPr kumimoji="1" lang="en-US" altLang="zh-CN" dirty="0"/>
              <a:t>is</a:t>
            </a:r>
            <a:r>
              <a:rPr kumimoji="1" lang="zh-CN" altLang="en-US" dirty="0"/>
              <a:t> </a:t>
            </a:r>
            <a:r>
              <a:rPr kumimoji="1" lang="en-US" altLang="zh-CN" dirty="0"/>
              <a:t>starting</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everywhere…</a:t>
            </a:r>
            <a:endParaRPr kumimoji="1" lang="zh-CN" altLang="en-US" dirty="0"/>
          </a:p>
        </p:txBody>
      </p:sp>
      <p:sp>
        <p:nvSpPr>
          <p:cNvPr id="4" name="文本占位符 3">
            <a:extLst>
              <a:ext uri="{FF2B5EF4-FFF2-40B4-BE49-F238E27FC236}">
                <a16:creationId xmlns:a16="http://schemas.microsoft.com/office/drawing/2014/main" id="{50EC824C-4C0B-BB49-93AE-9809E3851C7E}"/>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64420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vert="horz" lIns="91440" tIns="45720" rIns="132077" bIns="45720" rtlCol="0" anchor="ctr">
            <a:normAutofit/>
          </a:bodyPr>
          <a:lstStyle/>
          <a:p>
            <a:r>
              <a:rPr lang="en-US"/>
              <a:t>Designing Rational Agents</a:t>
            </a:r>
          </a:p>
        </p:txBody>
      </p:sp>
      <p:sp>
        <p:nvSpPr>
          <p:cNvPr id="27653" name="Rectangle 5"/>
          <p:cNvSpPr>
            <a:spLocks noGrp="1" noChangeArrowheads="1"/>
          </p:cNvSpPr>
          <p:nvPr>
            <p:ph type="body" idx="1"/>
          </p:nvPr>
        </p:nvSpPr>
        <p:spPr>
          <a:xfrm>
            <a:off x="457200" y="1600199"/>
            <a:ext cx="6451600" cy="4691065"/>
          </a:xfrm>
        </p:spPr>
        <p:txBody>
          <a:bodyPr vert="horz" lIns="91440" tIns="45720" rIns="132077" bIns="45720" rtlCol="0">
            <a:normAutofit lnSpcReduction="10000"/>
          </a:bodyPr>
          <a:lstStyle/>
          <a:p>
            <a:pPr marL="457178" indent="-457178">
              <a:spcBef>
                <a:spcPct val="0"/>
              </a:spcBef>
            </a:pPr>
            <a:r>
              <a:rPr lang="en-US" sz="2133" dirty="0"/>
              <a:t>An </a:t>
            </a:r>
            <a:r>
              <a:rPr lang="en-US" sz="2133" b="1" dirty="0"/>
              <a:t>agent</a:t>
            </a:r>
            <a:r>
              <a:rPr lang="en-US" sz="2133" dirty="0"/>
              <a:t> is an entity that </a:t>
            </a:r>
            <a:r>
              <a:rPr lang="en-US" sz="2133" i="1" dirty="0"/>
              <a:t>perceives</a:t>
            </a:r>
            <a:r>
              <a:rPr lang="zh-CN" altLang="en-US" sz="2133" i="1" dirty="0"/>
              <a:t>（认知）</a:t>
            </a:r>
            <a:r>
              <a:rPr lang="en-US" sz="2133" dirty="0"/>
              <a:t> and </a:t>
            </a:r>
            <a:r>
              <a:rPr lang="en-US" sz="2133" i="1" dirty="0"/>
              <a:t>acts</a:t>
            </a:r>
            <a:r>
              <a:rPr lang="zh-CN" altLang="en-US" sz="2133" i="1" dirty="0"/>
              <a:t>（行动）</a:t>
            </a:r>
            <a:r>
              <a:rPr lang="en-US" sz="2133" dirty="0"/>
              <a:t>.</a:t>
            </a:r>
          </a:p>
          <a:p>
            <a:pPr marL="457178" indent="-457178">
              <a:spcBef>
                <a:spcPts val="1500"/>
              </a:spcBef>
            </a:pPr>
            <a:r>
              <a:rPr lang="en-US" sz="2133" dirty="0"/>
              <a:t>A </a:t>
            </a:r>
            <a:r>
              <a:rPr lang="en-US" sz="2133" b="1" dirty="0"/>
              <a:t>rational agent</a:t>
            </a:r>
            <a:r>
              <a:rPr lang="en-US" sz="2133" b="1" i="1" dirty="0"/>
              <a:t> </a:t>
            </a:r>
            <a:r>
              <a:rPr lang="en-US" sz="2133" dirty="0"/>
              <a:t>selects actions that maximize its (expected) </a:t>
            </a:r>
            <a:r>
              <a:rPr lang="en-US" sz="2133" b="1" dirty="0"/>
              <a:t>utility</a:t>
            </a:r>
            <a:r>
              <a:rPr lang="en-US" sz="2133" dirty="0"/>
              <a:t>.  </a:t>
            </a:r>
          </a:p>
          <a:p>
            <a:pPr marL="457178" indent="-457178">
              <a:spcBef>
                <a:spcPts val="1500"/>
              </a:spcBef>
            </a:pPr>
            <a:r>
              <a:rPr lang="en-US" sz="2133" dirty="0"/>
              <a:t>Characteristics of the </a:t>
            </a:r>
            <a:r>
              <a:rPr lang="en-US" sz="2133" b="1" dirty="0"/>
              <a:t>percepts</a:t>
            </a:r>
            <a:r>
              <a:rPr lang="zh-CN" altLang="en-US" sz="2133" b="1" dirty="0"/>
              <a:t>（知觉）</a:t>
            </a:r>
            <a:r>
              <a:rPr lang="en-US" sz="2133" b="1" dirty="0"/>
              <a:t>, environment</a:t>
            </a:r>
            <a:r>
              <a:rPr lang="zh-CN" altLang="en-US" sz="2133" b="1" dirty="0"/>
              <a:t>（环境）</a:t>
            </a:r>
            <a:r>
              <a:rPr lang="en-US" sz="2133" b="1" dirty="0"/>
              <a:t>,</a:t>
            </a:r>
            <a:r>
              <a:rPr lang="en-US" sz="2133" dirty="0"/>
              <a:t> and </a:t>
            </a:r>
            <a:r>
              <a:rPr lang="en-US" sz="2133" b="1" dirty="0"/>
              <a:t>action space</a:t>
            </a:r>
            <a:r>
              <a:rPr lang="zh-CN" altLang="en-US" sz="2133" b="1" dirty="0"/>
              <a:t>（动作空间）</a:t>
            </a:r>
            <a:r>
              <a:rPr lang="en-US" sz="2133" b="1" dirty="0"/>
              <a:t> </a:t>
            </a:r>
            <a:r>
              <a:rPr lang="en-US" sz="2133" dirty="0"/>
              <a:t>dictate techniques for selecting rational actions</a:t>
            </a:r>
          </a:p>
          <a:p>
            <a:pPr marL="457178" indent="-457178">
              <a:spcBef>
                <a:spcPts val="1500"/>
              </a:spcBef>
            </a:pPr>
            <a:r>
              <a:rPr lang="en-US" sz="2133" b="1" dirty="0">
                <a:solidFill>
                  <a:srgbClr val="333399"/>
                </a:solidFill>
                <a:cs typeface="Arial" charset="0"/>
              </a:rPr>
              <a:t>This course </a:t>
            </a:r>
            <a:r>
              <a:rPr lang="en-US" sz="2133" dirty="0">
                <a:solidFill>
                  <a:srgbClr val="333399"/>
                </a:solidFill>
                <a:cs typeface="Arial" charset="0"/>
              </a:rPr>
              <a:t>is about:</a:t>
            </a:r>
          </a:p>
          <a:p>
            <a:pPr marL="839746" lvl="1" indent="-342882">
              <a:lnSpc>
                <a:spcPct val="80000"/>
              </a:lnSpc>
              <a:spcBef>
                <a:spcPts val="739"/>
              </a:spcBef>
              <a:buSzPct val="100000"/>
            </a:pPr>
            <a:r>
              <a:rPr lang="en-US" sz="2133" dirty="0">
                <a:cs typeface="Arial" charset="0"/>
              </a:rPr>
              <a:t>General AI techniques for a variety of problem types</a:t>
            </a:r>
          </a:p>
          <a:p>
            <a:pPr marL="839746" lvl="1" indent="-342882">
              <a:lnSpc>
                <a:spcPct val="80000"/>
              </a:lnSpc>
              <a:spcBef>
                <a:spcPts val="739"/>
              </a:spcBef>
              <a:buSzPct val="100000"/>
            </a:pPr>
            <a:r>
              <a:rPr lang="en-US" sz="2133" dirty="0">
                <a:cs typeface="Arial" charset="0"/>
              </a:rPr>
              <a:t>Learning to recognize when and how a new problem can be solved with an existing technique</a:t>
            </a:r>
          </a:p>
          <a:p>
            <a:pPr marL="457178" indent="-457178">
              <a:spcBef>
                <a:spcPts val="1500"/>
              </a:spcBef>
            </a:pPr>
            <a:endParaRPr lang="en-US" sz="2133" dirty="0"/>
          </a:p>
        </p:txBody>
      </p:sp>
      <p:grpSp>
        <p:nvGrpSpPr>
          <p:cNvPr id="34" name="Group 33"/>
          <p:cNvGrpSpPr/>
          <p:nvPr/>
        </p:nvGrpSpPr>
        <p:grpSpPr>
          <a:xfrm>
            <a:off x="74168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21601" y="1496302"/>
            <a:ext cx="3759199" cy="2942868"/>
          </a:xfrm>
          <a:prstGeom prst="rect">
            <a:avLst/>
          </a:prstGeom>
          <a:noFill/>
        </p:spPr>
      </p:pic>
    </p:spTree>
    <p:extLst>
      <p:ext uri="{BB962C8B-B14F-4D97-AF65-F5344CB8AC3E}">
        <p14:creationId xmlns:p14="http://schemas.microsoft.com/office/powerpoint/2010/main" val="212275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7653">
                                            <p:txEl>
                                              <p:pRg st="4" end="4"/>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946400" y="1295400"/>
            <a:ext cx="6192712" cy="2743200"/>
          </a:xfrm>
          <a:prstGeom prst="rect">
            <a:avLst/>
          </a:prstGeom>
          <a:noFill/>
          <a:ln w="12700">
            <a:noFill/>
            <a:miter lim="800000"/>
            <a:headEnd/>
            <a:tailEnd/>
          </a:ln>
        </p:spPr>
      </p:pic>
      <p:sp>
        <p:nvSpPr>
          <p:cNvPr id="23556" name="Rectangle 5"/>
          <p:cNvSpPr>
            <a:spLocks noGrp="1" noChangeArrowheads="1"/>
          </p:cNvSpPr>
          <p:nvPr>
            <p:ph type="title"/>
          </p:nvPr>
        </p:nvSpPr>
        <p:spPr/>
        <p:txBody>
          <a:bodyPr vert="horz" lIns="91440" tIns="45720" rIns="132077" bIns="45720" rtlCol="0" anchor="ctr">
            <a:normAutofit/>
          </a:bodyPr>
          <a:lstStyle/>
          <a:p>
            <a:r>
              <a:rPr lang="en-US" dirty="0"/>
              <a:t>Pac-Man as an Agent</a:t>
            </a:r>
          </a:p>
        </p:txBody>
      </p:sp>
      <p:sp>
        <p:nvSpPr>
          <p:cNvPr id="23557" name="AutoShape 7"/>
          <p:cNvSpPr>
            <a:spLocks/>
          </p:cNvSpPr>
          <p:nvPr/>
        </p:nvSpPr>
        <p:spPr bwMode="auto">
          <a:xfrm>
            <a:off x="2946401" y="4267197"/>
            <a:ext cx="2873375" cy="1746251"/>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58" name="Line 8"/>
          <p:cNvSpPr>
            <a:spLocks noChangeShapeType="1"/>
          </p:cNvSpPr>
          <p:nvPr/>
        </p:nvSpPr>
        <p:spPr bwMode="auto">
          <a:xfrm rot="10800000" flipH="1">
            <a:off x="4433885" y="4896894"/>
            <a:ext cx="0" cy="708025"/>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59" name="Rectangle 9"/>
          <p:cNvSpPr>
            <a:spLocks/>
          </p:cNvSpPr>
          <p:nvPr/>
        </p:nvSpPr>
        <p:spPr bwMode="auto">
          <a:xfrm>
            <a:off x="3048001" y="4302123"/>
            <a:ext cx="1054100" cy="469900"/>
          </a:xfrm>
          <a:prstGeom prst="rect">
            <a:avLst/>
          </a:prstGeom>
          <a:noFill/>
          <a:ln w="12700">
            <a:noFill/>
            <a:miter lim="800000"/>
            <a:headEnd/>
            <a:tailEnd/>
          </a:ln>
        </p:spPr>
        <p:txBody>
          <a:bodyPr lIns="0" tIns="0" rIns="40639" bIns="0"/>
          <a:lstStyle/>
          <a:p>
            <a:pPr marL="39686"/>
            <a:r>
              <a:rPr lang="en-US" sz="2400" b="1" dirty="0">
                <a:latin typeface="Calibri" pitchFamily="34" charset="0"/>
                <a:cs typeface="Arial" charset="0"/>
              </a:rPr>
              <a:t>Agent</a:t>
            </a:r>
          </a:p>
        </p:txBody>
      </p:sp>
      <p:grpSp>
        <p:nvGrpSpPr>
          <p:cNvPr id="23560" name="Group 10"/>
          <p:cNvGrpSpPr>
            <a:grpSpLocks/>
          </p:cNvGrpSpPr>
          <p:nvPr/>
        </p:nvGrpSpPr>
        <p:grpSpPr bwMode="auto">
          <a:xfrm>
            <a:off x="4103685" y="4998492"/>
            <a:ext cx="635000" cy="43180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400">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400" b="1" dirty="0">
                  <a:latin typeface="Calibri" pitchFamily="34" charset="0"/>
                  <a:cs typeface="Arial" charset="0"/>
                </a:rPr>
                <a:t>?</a:t>
              </a:r>
            </a:p>
          </p:txBody>
        </p:sp>
      </p:grpSp>
      <p:grpSp>
        <p:nvGrpSpPr>
          <p:cNvPr id="23561" name="Group 13"/>
          <p:cNvGrpSpPr>
            <a:grpSpLocks/>
          </p:cNvGrpSpPr>
          <p:nvPr/>
        </p:nvGrpSpPr>
        <p:grpSpPr bwMode="auto">
          <a:xfrm>
            <a:off x="3665536" y="4533901"/>
            <a:ext cx="1473200" cy="1412876"/>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Actuators</a:t>
              </a:r>
            </a:p>
          </p:txBody>
        </p:sp>
      </p:grpSp>
      <p:sp>
        <p:nvSpPr>
          <p:cNvPr id="23562" name="AutoShape 16"/>
          <p:cNvSpPr>
            <a:spLocks/>
          </p:cNvSpPr>
          <p:nvPr/>
        </p:nvSpPr>
        <p:spPr bwMode="auto">
          <a:xfrm>
            <a:off x="7173911" y="4259263"/>
            <a:ext cx="1905000" cy="1739900"/>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63" name="Rectangle 17"/>
          <p:cNvSpPr>
            <a:spLocks/>
          </p:cNvSpPr>
          <p:nvPr/>
        </p:nvSpPr>
        <p:spPr bwMode="auto">
          <a:xfrm>
            <a:off x="7043736" y="4343401"/>
            <a:ext cx="2159000" cy="469900"/>
          </a:xfrm>
          <a:prstGeom prst="rect">
            <a:avLst/>
          </a:prstGeom>
          <a:noFill/>
          <a:ln w="12700">
            <a:noFill/>
            <a:miter lim="800000"/>
            <a:headEnd/>
            <a:tailEnd/>
          </a:ln>
        </p:spPr>
        <p:txBody>
          <a:bodyPr lIns="0" tIns="0" rIns="40639" bIns="0"/>
          <a:lstStyle/>
          <a:p>
            <a:pPr marL="39686" algn="ctr"/>
            <a:r>
              <a:rPr lang="en-US" sz="2400" b="1" dirty="0">
                <a:latin typeface="Calibri" pitchFamily="34" charset="0"/>
                <a:cs typeface="Arial" charset="0"/>
              </a:rPr>
              <a:t>Environment</a:t>
            </a:r>
          </a:p>
        </p:txBody>
      </p:sp>
      <p:sp>
        <p:nvSpPr>
          <p:cNvPr id="23564" name="Line 18"/>
          <p:cNvSpPr>
            <a:spLocks noChangeShapeType="1"/>
          </p:cNvSpPr>
          <p:nvPr/>
        </p:nvSpPr>
        <p:spPr bwMode="auto">
          <a:xfrm rot="10800000" flipH="1">
            <a:off x="5195887" y="4765675"/>
            <a:ext cx="2479675"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5" name="Line 19"/>
          <p:cNvSpPr>
            <a:spLocks noChangeShapeType="1"/>
          </p:cNvSpPr>
          <p:nvPr/>
        </p:nvSpPr>
        <p:spPr bwMode="auto">
          <a:xfrm flipH="1">
            <a:off x="5319711" y="5765800"/>
            <a:ext cx="2347912"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6" name="Rectangle 20"/>
          <p:cNvSpPr>
            <a:spLocks/>
          </p:cNvSpPr>
          <p:nvPr/>
        </p:nvSpPr>
        <p:spPr bwMode="auto">
          <a:xfrm>
            <a:off x="5862637" y="4779963"/>
            <a:ext cx="1257300" cy="3556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Percepts</a:t>
            </a:r>
          </a:p>
        </p:txBody>
      </p:sp>
      <p:sp>
        <p:nvSpPr>
          <p:cNvPr id="23567" name="Rectangle 21"/>
          <p:cNvSpPr>
            <a:spLocks/>
          </p:cNvSpPr>
          <p:nvPr/>
        </p:nvSpPr>
        <p:spPr bwMode="auto">
          <a:xfrm>
            <a:off x="5951537" y="5765800"/>
            <a:ext cx="1079500" cy="4064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Actions</a:t>
            </a:r>
          </a:p>
        </p:txBody>
      </p:sp>
      <p:sp>
        <p:nvSpPr>
          <p:cNvPr id="20" name="Text Box 4"/>
          <p:cNvSpPr txBox="1">
            <a:spLocks noChangeArrowheads="1"/>
          </p:cNvSpPr>
          <p:nvPr/>
        </p:nvSpPr>
        <p:spPr bwMode="auto">
          <a:xfrm>
            <a:off x="0" y="6477000"/>
            <a:ext cx="8636000" cy="297452"/>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333" dirty="0"/>
              <a:t>Pac-Man is a registered trademark of Namco-Bandai Games, used here for educational purposes</a:t>
            </a:r>
          </a:p>
        </p:txBody>
      </p:sp>
      <p:sp>
        <p:nvSpPr>
          <p:cNvPr id="21" name="TextBox 20"/>
          <p:cNvSpPr txBox="1"/>
          <p:nvPr/>
        </p:nvSpPr>
        <p:spPr>
          <a:xfrm>
            <a:off x="8792322" y="6473031"/>
            <a:ext cx="3340979" cy="379656"/>
          </a:xfrm>
          <a:prstGeom prst="rect">
            <a:avLst/>
          </a:prstGeom>
          <a:noFill/>
        </p:spPr>
        <p:txBody>
          <a:bodyPr wrap="none" rtlCol="0">
            <a:spAutoFit/>
          </a:bodyPr>
          <a:lstStyle/>
          <a:p>
            <a:r>
              <a:rPr lang="en-US" sz="1867" dirty="0">
                <a:solidFill>
                  <a:srgbClr val="FF0000"/>
                </a:solidFill>
                <a:latin typeface="Calibri"/>
                <a:cs typeface="Calibri"/>
              </a:rPr>
              <a:t>Demo1: pacman-l1.mp4 or L1D2</a:t>
            </a:r>
          </a:p>
        </p:txBody>
      </p:sp>
    </p:spTree>
    <p:extLst>
      <p:ext uri="{BB962C8B-B14F-4D97-AF65-F5344CB8AC3E}">
        <p14:creationId xmlns:p14="http://schemas.microsoft.com/office/powerpoint/2010/main" val="419297274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5FE0AC-7140-1140-9A6C-9226E436B333}"/>
              </a:ext>
            </a:extLst>
          </p:cNvPr>
          <p:cNvSpPr>
            <a:spLocks noGrp="1"/>
          </p:cNvSpPr>
          <p:nvPr>
            <p:ph type="title"/>
          </p:nvPr>
        </p:nvSpPr>
        <p:spPr/>
        <p:txBody>
          <a:bodyPr/>
          <a:lstStyle/>
          <a:p>
            <a:r>
              <a:rPr lang="en-US" altLang="zh-CN" dirty="0"/>
              <a:t>Welcome to Pacman</a:t>
            </a:r>
            <a:endParaRPr kumimoji="1" lang="zh-CN" altLang="en-US" dirty="0"/>
          </a:p>
        </p:txBody>
      </p:sp>
      <p:sp>
        <p:nvSpPr>
          <p:cNvPr id="5" name="文本占位符 4">
            <a:extLst>
              <a:ext uri="{FF2B5EF4-FFF2-40B4-BE49-F238E27FC236}">
                <a16:creationId xmlns:a16="http://schemas.microsoft.com/office/drawing/2014/main" id="{0FFAAB13-041F-8A42-B4E8-8C35CA28D438}"/>
              </a:ext>
            </a:extLst>
          </p:cNvPr>
          <p:cNvSpPr>
            <a:spLocks noGrp="1"/>
          </p:cNvSpPr>
          <p:nvPr>
            <p:ph type="body" idx="1"/>
          </p:nvPr>
        </p:nvSpPr>
        <p:spPr/>
        <p:txBody>
          <a:bodyPr/>
          <a:lstStyle/>
          <a:p>
            <a:r>
              <a:rPr kumimoji="1" lang="en-US" altLang="zh-CN" dirty="0">
                <a:hlinkClick r:id="rId2"/>
              </a:rPr>
              <a:t>http://inst.cs.berkeley.edu/~cs188/sp20/project1/#welcome-to-pacman</a:t>
            </a:r>
            <a:endParaRPr kumimoji="1" lang="en-US" altLang="zh-CN" dirty="0"/>
          </a:p>
          <a:p>
            <a:endParaRPr kumimoji="1" lang="zh-CN" altLang="en-US" dirty="0"/>
          </a:p>
        </p:txBody>
      </p:sp>
    </p:spTree>
    <p:extLst>
      <p:ext uri="{BB962C8B-B14F-4D97-AF65-F5344CB8AC3E}">
        <p14:creationId xmlns:p14="http://schemas.microsoft.com/office/powerpoint/2010/main" val="391214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dirty="0"/>
              <a:t>Reflex Agents</a:t>
            </a:r>
          </a:p>
        </p:txBody>
      </p:sp>
      <p:sp>
        <p:nvSpPr>
          <p:cNvPr id="1029" name="Rectangle 3"/>
          <p:cNvSpPr>
            <a:spLocks noGrp="1" noChangeArrowheads="1"/>
          </p:cNvSpPr>
          <p:nvPr>
            <p:ph idx="1"/>
          </p:nvPr>
        </p:nvSpPr>
        <p:spPr>
          <a:xfrm>
            <a:off x="363539" y="1657353"/>
            <a:ext cx="5884863" cy="4525963"/>
          </a:xfrm>
        </p:spPr>
        <p:txBody>
          <a:bodyPr/>
          <a:lstStyle/>
          <a:p>
            <a:pPr eaLnBrk="1" hangingPunct="1">
              <a:lnSpc>
                <a:spcPct val="90000"/>
              </a:lnSpc>
            </a:pPr>
            <a:r>
              <a:rPr lang="en-US" sz="2400" dirty="0"/>
              <a:t>Reflex agents:</a:t>
            </a:r>
          </a:p>
          <a:p>
            <a:pPr lvl="1" eaLnBrk="1" hangingPunct="1">
              <a:lnSpc>
                <a:spcPct val="90000"/>
              </a:lnSpc>
            </a:pPr>
            <a:r>
              <a:rPr lang="en-US" sz="2000" dirty="0"/>
              <a:t>Choose action based on current percept (and maybe memory)</a:t>
            </a:r>
          </a:p>
          <a:p>
            <a:pPr lvl="1" eaLnBrk="1" hangingPunct="1">
              <a:lnSpc>
                <a:spcPct val="90000"/>
              </a:lnSpc>
            </a:pPr>
            <a:r>
              <a:rPr lang="en-US" sz="2000" dirty="0"/>
              <a:t>May have memory or a model of the world’s current state</a:t>
            </a:r>
          </a:p>
          <a:p>
            <a:pPr lvl="1" eaLnBrk="1" hangingPunct="1">
              <a:lnSpc>
                <a:spcPct val="90000"/>
              </a:lnSpc>
            </a:pPr>
            <a:r>
              <a:rPr lang="en-US" sz="2000" dirty="0"/>
              <a:t>Do not consider the future consequences of their actions</a:t>
            </a:r>
          </a:p>
          <a:p>
            <a:pPr lvl="1" eaLnBrk="1" hangingPunct="1">
              <a:lnSpc>
                <a:spcPct val="90000"/>
              </a:lnSpc>
            </a:pPr>
            <a:r>
              <a:rPr lang="en-US" sz="2000" dirty="0">
                <a:solidFill>
                  <a:srgbClr val="FF0000"/>
                </a:solidFill>
              </a:rPr>
              <a:t>Consider how the world IS</a:t>
            </a:r>
          </a:p>
          <a:p>
            <a:pPr lvl="1" eaLnBrk="1" hangingPunct="1">
              <a:lnSpc>
                <a:spcPct val="90000"/>
              </a:lnSpc>
            </a:pPr>
            <a:endParaRPr lang="en-US" sz="2000" dirty="0"/>
          </a:p>
          <a:p>
            <a:pPr eaLnBrk="1" hangingPunct="1">
              <a:lnSpc>
                <a:spcPct val="90000"/>
              </a:lnSpc>
            </a:pPr>
            <a:r>
              <a:rPr lang="en-US" sz="2400" dirty="0"/>
              <a:t>Can a reflex agent be rational?</a:t>
            </a:r>
          </a:p>
        </p:txBody>
      </p:sp>
      <p:graphicFrame>
        <p:nvGraphicFramePr>
          <p:cNvPr id="1026" name="Object 4"/>
          <p:cNvGraphicFramePr>
            <a:graphicFrameLocks noChangeAspect="1"/>
          </p:cNvGraphicFramePr>
          <p:nvPr/>
        </p:nvGraphicFramePr>
        <p:xfrm>
          <a:off x="6926266" y="1804993"/>
          <a:ext cx="4579937" cy="1608137"/>
        </p:xfrm>
        <a:graphic>
          <a:graphicData uri="http://schemas.openxmlformats.org/presentationml/2006/ole">
            <mc:AlternateContent xmlns:mc="http://schemas.openxmlformats.org/markup-compatibility/2006">
              <mc:Choice xmlns:v="urn:schemas-microsoft-com:vml" Requires="v">
                <p:oleObj spid="_x0000_s1173" name="Photo Editor Photo" r:id="rId4" imgW="4580017" imgH="1607619" progId="MSPhotoEd.3">
                  <p:embed/>
                </p:oleObj>
              </mc:Choice>
              <mc:Fallback>
                <p:oleObj name="Photo Editor Photo" r:id="rId4" imgW="4580017" imgH="1607619" progId="MSPhotoEd.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266" y="1804993"/>
                        <a:ext cx="4579937" cy="160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899273" y="4106865"/>
          <a:ext cx="4579939" cy="1652587"/>
        </p:xfrm>
        <a:graphic>
          <a:graphicData uri="http://schemas.openxmlformats.org/presentationml/2006/ole">
            <mc:AlternateContent xmlns:mc="http://schemas.openxmlformats.org/markup-compatibility/2006">
              <mc:Choice xmlns:v="urn:schemas-microsoft-com:vml" Requires="v">
                <p:oleObj spid="_x0000_s1174" name="Photo Editor Photo" r:id="rId6" imgW="4580017" imgH="1653333" progId="MSPhotoEd.3">
                  <p:embed/>
                </p:oleObj>
              </mc:Choice>
              <mc:Fallback>
                <p:oleObj name="Photo Editor Photo" r:id="rId6" imgW="4580017" imgH="1653333" progId="MSPhotoEd.3">
                  <p:embed/>
                  <p:pic>
                    <p:nvPicPr>
                      <p:cNvPr id="102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3" y="4106865"/>
                        <a:ext cx="4579939" cy="1652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TextBox 7"/>
          <p:cNvSpPr txBox="1">
            <a:spLocks noChangeArrowheads="1"/>
          </p:cNvSpPr>
          <p:nvPr/>
        </p:nvSpPr>
        <p:spPr bwMode="auto">
          <a:xfrm>
            <a:off x="8991600" y="6183872"/>
            <a:ext cx="3059112" cy="369328"/>
          </a:xfrm>
          <a:prstGeom prst="rect">
            <a:avLst/>
          </a:prstGeom>
          <a:noFill/>
          <a:ln w="9525">
            <a:noFill/>
            <a:miter lim="800000"/>
            <a:headEnd/>
            <a:tailEnd/>
          </a:ln>
        </p:spPr>
        <p:txBody>
          <a:bodyPr wrap="square" lIns="91432" tIns="45718" rIns="91432" bIns="45718">
            <a:spAutoFit/>
          </a:bodyPr>
          <a:lstStyle/>
          <a:p>
            <a:r>
              <a:rPr lang="en-US" dirty="0">
                <a:solidFill>
                  <a:srgbClr val="C00000"/>
                </a:solidFill>
                <a:latin typeface="Calibri" pitchFamily="34" charset="0"/>
              </a:rPr>
              <a:t>[Demo: reflex optimal (L2D1)]</a:t>
            </a:r>
          </a:p>
        </p:txBody>
      </p:sp>
      <p:pic>
        <p:nvPicPr>
          <p:cNvPr id="8" name="Picture 4"/>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582" y="1677717"/>
            <a:ext cx="5270922" cy="4128793"/>
          </a:xfrm>
          <a:prstGeom prst="rect">
            <a:avLst/>
          </a:prstGeom>
          <a:noFill/>
          <a:ln w="38100">
            <a:noFill/>
          </a:ln>
        </p:spPr>
      </p:pic>
      <p:sp>
        <p:nvSpPr>
          <p:cNvPr id="9" name="TextBox 7"/>
          <p:cNvSpPr txBox="1">
            <a:spLocks noChangeArrowheads="1"/>
          </p:cNvSpPr>
          <p:nvPr/>
        </p:nvSpPr>
        <p:spPr bwMode="auto">
          <a:xfrm>
            <a:off x="8991600" y="6488672"/>
            <a:ext cx="3200400" cy="369328"/>
          </a:xfrm>
          <a:prstGeom prst="rect">
            <a:avLst/>
          </a:prstGeom>
          <a:noFill/>
          <a:ln w="9525">
            <a:noFill/>
            <a:miter lim="800000"/>
            <a:headEnd/>
            <a:tailEnd/>
          </a:ln>
        </p:spPr>
        <p:txBody>
          <a:bodyPr wrap="square" lIns="91432" tIns="45718" rIns="91432" bIns="45718">
            <a:spAutoFit/>
          </a:bodyPr>
          <a:lstStyle/>
          <a:p>
            <a:r>
              <a:rPr lang="en-US" dirty="0">
                <a:solidFill>
                  <a:srgbClr val="C00000"/>
                </a:solidFill>
                <a:latin typeface="Calibri" pitchFamily="34" charset="0"/>
              </a:rPr>
              <a:t>[Demo: reflex optimal (L2D2)]</a:t>
            </a:r>
          </a:p>
        </p:txBody>
      </p:sp>
    </p:spTree>
    <p:extLst>
      <p:ext uri="{BB962C8B-B14F-4D97-AF65-F5344CB8AC3E}">
        <p14:creationId xmlns:p14="http://schemas.microsoft.com/office/powerpoint/2010/main" val="16685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Reflex Optimal</a:t>
            </a:r>
          </a:p>
        </p:txBody>
      </p:sp>
      <p:pic>
        <p:nvPicPr>
          <p:cNvPr id="4" name="Lecture2-demo1-v2.wmv">
            <a:hlinkClick r:id="" action="ppaction://media"/>
            <a:extLst>
              <a:ext uri="{FF2B5EF4-FFF2-40B4-BE49-F238E27FC236}">
                <a16:creationId xmlns:a16="http://schemas.microsoft.com/office/drawing/2014/main" id="{E3782A8B-5B8B-1E41-AB91-C2AF3274B3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4770" y="1308601"/>
            <a:ext cx="9522460" cy="5390072"/>
          </a:xfrm>
          <a:prstGeom prst="rect">
            <a:avLst/>
          </a:prstGeom>
        </p:spPr>
      </p:pic>
    </p:spTree>
    <p:extLst>
      <p:ext uri="{BB962C8B-B14F-4D97-AF65-F5344CB8AC3E}">
        <p14:creationId xmlns:p14="http://schemas.microsoft.com/office/powerpoint/2010/main" val="1173000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Reflex Odd </a:t>
            </a:r>
          </a:p>
        </p:txBody>
      </p:sp>
      <p:pic>
        <p:nvPicPr>
          <p:cNvPr id="4" name="Lecture2-demo2-v2.wmv">
            <a:hlinkClick r:id="" action="ppaction://media"/>
            <a:extLst>
              <a:ext uri="{FF2B5EF4-FFF2-40B4-BE49-F238E27FC236}">
                <a16:creationId xmlns:a16="http://schemas.microsoft.com/office/drawing/2014/main" id="{AABF5375-1D87-0847-9582-E257BF0B61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0872" y="1364672"/>
            <a:ext cx="9310255" cy="5269956"/>
          </a:xfrm>
          <a:prstGeom prst="rect">
            <a:avLst/>
          </a:prstGeom>
        </p:spPr>
      </p:pic>
    </p:spTree>
    <p:extLst>
      <p:ext uri="{BB962C8B-B14F-4D97-AF65-F5344CB8AC3E}">
        <p14:creationId xmlns:p14="http://schemas.microsoft.com/office/powerpoint/2010/main" val="35771222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dirty="0"/>
              <a:t>Planning Agents</a:t>
            </a:r>
          </a:p>
        </p:txBody>
      </p:sp>
      <p:sp>
        <p:nvSpPr>
          <p:cNvPr id="2053" name="Rectangle 3"/>
          <p:cNvSpPr>
            <a:spLocks noGrp="1" noChangeArrowheads="1"/>
          </p:cNvSpPr>
          <p:nvPr>
            <p:ph idx="1"/>
          </p:nvPr>
        </p:nvSpPr>
        <p:spPr>
          <a:xfrm>
            <a:off x="381000" y="1676400"/>
            <a:ext cx="5943599" cy="5181600"/>
          </a:xfrm>
        </p:spPr>
        <p:txBody>
          <a:bodyPr>
            <a:normAutofit/>
          </a:bodyPr>
          <a:lstStyle/>
          <a:p>
            <a:pPr eaLnBrk="1" hangingPunct="1">
              <a:lnSpc>
                <a:spcPct val="90000"/>
              </a:lnSpc>
            </a:pPr>
            <a:r>
              <a:rPr lang="en-US" sz="2400" dirty="0"/>
              <a:t>Planning agents:</a:t>
            </a:r>
          </a:p>
          <a:p>
            <a:pPr lvl="1" eaLnBrk="1" hangingPunct="1">
              <a:lnSpc>
                <a:spcPct val="90000"/>
              </a:lnSpc>
            </a:pPr>
            <a:r>
              <a:rPr lang="en-US" sz="2000" dirty="0"/>
              <a:t>Ask “what if”</a:t>
            </a:r>
          </a:p>
          <a:p>
            <a:pPr lvl="1" eaLnBrk="1" hangingPunct="1">
              <a:lnSpc>
                <a:spcPct val="90000"/>
              </a:lnSpc>
            </a:pPr>
            <a:r>
              <a:rPr lang="en-US" sz="2000" dirty="0"/>
              <a:t>Decisions based on (hypothesized) consequences of actions</a:t>
            </a:r>
          </a:p>
          <a:p>
            <a:pPr lvl="1" eaLnBrk="1" hangingPunct="1">
              <a:lnSpc>
                <a:spcPct val="90000"/>
              </a:lnSpc>
            </a:pPr>
            <a:r>
              <a:rPr lang="en-US" sz="2000" dirty="0"/>
              <a:t>Must have a model of how the world evolves in response to actions</a:t>
            </a:r>
          </a:p>
          <a:p>
            <a:pPr lvl="1" eaLnBrk="1" hangingPunct="1">
              <a:lnSpc>
                <a:spcPct val="90000"/>
              </a:lnSpc>
            </a:pPr>
            <a:r>
              <a:rPr lang="en-US" sz="2000" dirty="0"/>
              <a:t>Must formulate a goal (test)</a:t>
            </a:r>
          </a:p>
          <a:p>
            <a:pPr lvl="1" eaLnBrk="1" hangingPunct="1">
              <a:lnSpc>
                <a:spcPct val="90000"/>
              </a:lnSpc>
            </a:pPr>
            <a:r>
              <a:rPr lang="en-US" sz="2000" dirty="0">
                <a:solidFill>
                  <a:srgbClr val="FF0000"/>
                </a:solidFill>
              </a:rPr>
              <a:t>Consider how the world WOULD BE</a:t>
            </a:r>
          </a:p>
          <a:p>
            <a:pPr lvl="1" eaLnBrk="1" hangingPunct="1">
              <a:lnSpc>
                <a:spcPct val="90000"/>
              </a:lnSpc>
            </a:pPr>
            <a:endParaRPr lang="en-US" sz="2000" dirty="0">
              <a:solidFill>
                <a:srgbClr val="FF0000"/>
              </a:solidFill>
            </a:endParaRPr>
          </a:p>
          <a:p>
            <a:pPr>
              <a:lnSpc>
                <a:spcPct val="90000"/>
              </a:lnSpc>
            </a:pPr>
            <a:r>
              <a:rPr lang="en-US" sz="2400" dirty="0"/>
              <a:t>Optimal</a:t>
            </a:r>
            <a:r>
              <a:rPr lang="zh-CN" altLang="en-US" sz="2400" dirty="0"/>
              <a:t>（最佳，代价最小）</a:t>
            </a:r>
            <a:r>
              <a:rPr lang="en-US" sz="2400" dirty="0"/>
              <a:t> vs. complete</a:t>
            </a:r>
            <a:r>
              <a:rPr lang="zh-CN" altLang="en-US" sz="2400" dirty="0"/>
              <a:t>（可行，能找到存在的解）</a:t>
            </a:r>
            <a:r>
              <a:rPr lang="en-US" sz="2400" dirty="0"/>
              <a:t> planning</a:t>
            </a:r>
          </a:p>
          <a:p>
            <a:pPr lvl="1">
              <a:lnSpc>
                <a:spcPct val="90000"/>
              </a:lnSpc>
            </a:pPr>
            <a:endParaRPr lang="en-US" sz="2000" dirty="0"/>
          </a:p>
          <a:p>
            <a:pPr>
              <a:lnSpc>
                <a:spcPct val="90000"/>
              </a:lnSpc>
            </a:pPr>
            <a:r>
              <a:rPr lang="en-US" sz="2400" dirty="0"/>
              <a:t>Planning</a:t>
            </a:r>
            <a:r>
              <a:rPr lang="zh-CN" altLang="en-US" sz="2400" dirty="0"/>
              <a:t>（整体规划）</a:t>
            </a:r>
            <a:r>
              <a:rPr lang="en-US" sz="2400" dirty="0"/>
              <a:t> vs. </a:t>
            </a:r>
            <a:r>
              <a:rPr lang="en-US" sz="2400" dirty="0" err="1"/>
              <a:t>replanning</a:t>
            </a:r>
            <a:r>
              <a:rPr lang="zh-CN" altLang="en-US" sz="2400" dirty="0"/>
              <a:t>（局部最优规划）</a:t>
            </a:r>
            <a:endParaRPr lang="en-US" sz="2000" dirty="0"/>
          </a:p>
        </p:txBody>
      </p:sp>
      <p:graphicFrame>
        <p:nvGraphicFramePr>
          <p:cNvPr id="2050" name="Object 4"/>
          <p:cNvGraphicFramePr>
            <a:graphicFrameLocks noChangeAspect="1"/>
          </p:cNvGraphicFramePr>
          <p:nvPr/>
        </p:nvGraphicFramePr>
        <p:xfrm>
          <a:off x="6899276" y="4135444"/>
          <a:ext cx="4595813" cy="1622425"/>
        </p:xfrm>
        <a:graphic>
          <a:graphicData uri="http://schemas.openxmlformats.org/presentationml/2006/ole">
            <mc:AlternateContent xmlns:mc="http://schemas.openxmlformats.org/markup-compatibility/2006">
              <mc:Choice xmlns:v="urn:schemas-microsoft-com:vml" Requires="v">
                <p:oleObj spid="_x0000_s2197" name="Photo Editor Photo" r:id="rId4" imgW="4595258" imgH="1623201" progId="MSPhotoEd.3">
                  <p:embed/>
                </p:oleObj>
              </mc:Choice>
              <mc:Fallback>
                <p:oleObj name="Photo Editor Photo" r:id="rId4" imgW="4595258" imgH="1623201" progId="MSPhotoEd.3">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276" y="4135444"/>
                        <a:ext cx="4595813" cy="1622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6926266" y="1797049"/>
          <a:ext cx="4579937" cy="1608139"/>
        </p:xfrm>
        <a:graphic>
          <a:graphicData uri="http://schemas.openxmlformats.org/presentationml/2006/ole">
            <mc:AlternateContent xmlns:mc="http://schemas.openxmlformats.org/markup-compatibility/2006">
              <mc:Choice xmlns:v="urn:schemas-microsoft-com:vml" Requires="v">
                <p:oleObj spid="_x0000_s2198" name="Photo Editor Photo" r:id="rId6" imgW="4580017" imgH="1607619" progId="MSPhotoEd.3">
                  <p:embed/>
                </p:oleObj>
              </mc:Choice>
              <mc:Fallback>
                <p:oleObj name="Photo Editor Photo" r:id="rId6" imgW="4580017" imgH="1607619" progId="MSPhotoEd.3">
                  <p:embed/>
                  <p:pic>
                    <p:nvPicPr>
                      <p:cNvPr id="205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266" y="1797049"/>
                        <a:ext cx="4579937" cy="16081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Box 7"/>
          <p:cNvSpPr txBox="1">
            <a:spLocks noChangeArrowheads="1"/>
          </p:cNvSpPr>
          <p:nvPr/>
        </p:nvSpPr>
        <p:spPr bwMode="auto">
          <a:xfrm>
            <a:off x="9144000" y="6172200"/>
            <a:ext cx="2819400" cy="369328"/>
          </a:xfrm>
          <a:prstGeom prst="rect">
            <a:avLst/>
          </a:prstGeom>
          <a:noFill/>
          <a:ln w="9525">
            <a:noFill/>
            <a:miter lim="800000"/>
            <a:headEnd/>
            <a:tailEnd/>
          </a:ln>
        </p:spPr>
        <p:txBody>
          <a:bodyPr wrap="square" lIns="91432" tIns="45718" rIns="91432" bIns="45718">
            <a:spAutoFit/>
          </a:bodyPr>
          <a:lstStyle/>
          <a:p>
            <a:r>
              <a:rPr lang="en-US" dirty="0">
                <a:solidFill>
                  <a:srgbClr val="C00000"/>
                </a:solidFill>
                <a:latin typeface="Calibri" pitchFamily="34" charset="0"/>
              </a:rPr>
              <a:t>[Demo: re-planning (L2D3)]</a:t>
            </a:r>
          </a:p>
        </p:txBody>
      </p:sp>
      <p:pic>
        <p:nvPicPr>
          <p:cNvPr id="7" name="Picture 2"/>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043" y="1747400"/>
            <a:ext cx="5262855" cy="4119999"/>
          </a:xfrm>
          <a:prstGeom prst="rect">
            <a:avLst/>
          </a:prstGeom>
          <a:noFill/>
          <a:ln w="38100">
            <a:noFill/>
          </a:ln>
        </p:spPr>
      </p:pic>
      <p:sp>
        <p:nvSpPr>
          <p:cNvPr id="8" name="TextBox 7"/>
          <p:cNvSpPr txBox="1">
            <a:spLocks noChangeArrowheads="1"/>
          </p:cNvSpPr>
          <p:nvPr/>
        </p:nvSpPr>
        <p:spPr bwMode="auto">
          <a:xfrm>
            <a:off x="9144000" y="6488672"/>
            <a:ext cx="2819400" cy="369328"/>
          </a:xfrm>
          <a:prstGeom prst="rect">
            <a:avLst/>
          </a:prstGeom>
          <a:noFill/>
          <a:ln w="9525">
            <a:noFill/>
            <a:miter lim="800000"/>
            <a:headEnd/>
            <a:tailEnd/>
          </a:ln>
        </p:spPr>
        <p:txBody>
          <a:bodyPr wrap="square" lIns="91432" tIns="45718" rIns="91432" bIns="45718">
            <a:spAutoFit/>
          </a:bodyPr>
          <a:lstStyle/>
          <a:p>
            <a:r>
              <a:rPr lang="en-US" dirty="0">
                <a:solidFill>
                  <a:srgbClr val="C00000"/>
                </a:solidFill>
                <a:latin typeface="Calibri" pitchFamily="34" charset="0"/>
              </a:rPr>
              <a:t>[Demo: mastermind (L2D4)]</a:t>
            </a:r>
          </a:p>
        </p:txBody>
      </p:sp>
    </p:spTree>
    <p:extLst>
      <p:ext uri="{BB962C8B-B14F-4D97-AF65-F5344CB8AC3E}">
        <p14:creationId xmlns:p14="http://schemas.microsoft.com/office/powerpoint/2010/main" val="295924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2CAE90-A8E2-B542-84B9-89AC50B58033}"/>
              </a:ext>
            </a:extLst>
          </p:cNvPr>
          <p:cNvSpPr>
            <a:spLocks noGrp="1"/>
          </p:cNvSpPr>
          <p:nvPr>
            <p:ph type="title"/>
          </p:nvPr>
        </p:nvSpPr>
        <p:spPr/>
        <p:txBody>
          <a:bodyPr>
            <a:normAutofit/>
          </a:bodyPr>
          <a:lstStyle/>
          <a:p>
            <a:r>
              <a:rPr lang="en-US" altLang="zh-CN" dirty="0"/>
              <a:t>Project 1: Search</a:t>
            </a:r>
          </a:p>
        </p:txBody>
      </p:sp>
      <p:sp>
        <p:nvSpPr>
          <p:cNvPr id="2" name="文本占位符 1">
            <a:extLst>
              <a:ext uri="{FF2B5EF4-FFF2-40B4-BE49-F238E27FC236}">
                <a16:creationId xmlns:a16="http://schemas.microsoft.com/office/drawing/2014/main" id="{18AA27BA-CF0A-484B-BFB4-79948695EF3A}"/>
              </a:ext>
            </a:extLst>
          </p:cNvPr>
          <p:cNvSpPr>
            <a:spLocks noGrp="1"/>
          </p:cNvSpPr>
          <p:nvPr>
            <p:ph type="body" idx="1"/>
          </p:nvPr>
        </p:nvSpPr>
        <p:spPr/>
        <p:txBody>
          <a:bodyPr/>
          <a:lstStyle/>
          <a:p>
            <a:r>
              <a:rPr kumimoji="1" lang="en-US" altLang="zh-CN" dirty="0">
                <a:hlinkClick r:id="rId2"/>
              </a:rPr>
              <a:t>http://inst.cs.berkeley.edu/~cs188/sp20/project1/</a:t>
            </a:r>
            <a:endParaRPr kumimoji="1" lang="en-US" altLang="zh-CN" dirty="0"/>
          </a:p>
          <a:p>
            <a:endParaRPr kumimoji="1" lang="zh-CN" altLang="en-US" dirty="0"/>
          </a:p>
        </p:txBody>
      </p:sp>
    </p:spTree>
    <p:extLst>
      <p:ext uri="{BB962C8B-B14F-4D97-AF65-F5344CB8AC3E}">
        <p14:creationId xmlns:p14="http://schemas.microsoft.com/office/powerpoint/2010/main" val="23911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Mastermind</a:t>
            </a:r>
          </a:p>
        </p:txBody>
      </p:sp>
      <p:pic>
        <p:nvPicPr>
          <p:cNvPr id="4" name="Lecture2-demo4b-plan-slow-v2.wmv">
            <a:hlinkClick r:id="" action="ppaction://media"/>
            <a:extLst>
              <a:ext uri="{FF2B5EF4-FFF2-40B4-BE49-F238E27FC236}">
                <a16:creationId xmlns:a16="http://schemas.microsoft.com/office/drawing/2014/main" id="{0F749F5D-281A-B449-896D-0F08221AA1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9308" y="1341996"/>
            <a:ext cx="9744941" cy="5516004"/>
          </a:xfrm>
          <a:prstGeom prst="rect">
            <a:avLst/>
          </a:prstGeom>
        </p:spPr>
      </p:pic>
    </p:spTree>
    <p:extLst>
      <p:ext uri="{BB962C8B-B14F-4D97-AF65-F5344CB8AC3E}">
        <p14:creationId xmlns:p14="http://schemas.microsoft.com/office/powerpoint/2010/main" val="1339151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Replanning</a:t>
            </a:r>
            <a:endParaRPr lang="en-US" dirty="0"/>
          </a:p>
        </p:txBody>
      </p:sp>
      <p:pic>
        <p:nvPicPr>
          <p:cNvPr id="5" name="Lecture2-demo3-plan-fast-v2.wmv">
            <a:hlinkClick r:id="" action="ppaction://media"/>
            <a:extLst>
              <a:ext uri="{FF2B5EF4-FFF2-40B4-BE49-F238E27FC236}">
                <a16:creationId xmlns:a16="http://schemas.microsoft.com/office/drawing/2014/main" id="{CFB69920-C642-AD4A-9C18-3FDE76058D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0873" y="1344404"/>
            <a:ext cx="9740684" cy="5513595"/>
          </a:xfrm>
          <a:prstGeom prst="rect">
            <a:avLst/>
          </a:prstGeom>
        </p:spPr>
      </p:pic>
    </p:spTree>
    <p:extLst>
      <p:ext uri="{BB962C8B-B14F-4D97-AF65-F5344CB8AC3E}">
        <p14:creationId xmlns:p14="http://schemas.microsoft.com/office/powerpoint/2010/main" val="5544243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Search Problems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35164" y="1327288"/>
            <a:ext cx="8524096" cy="5226409"/>
          </a:xfrm>
          <a:prstGeom prst="rect">
            <a:avLst/>
          </a:prstGeom>
          <a:noFill/>
        </p:spPr>
      </p:pic>
    </p:spTree>
    <p:extLst>
      <p:ext uri="{BB962C8B-B14F-4D97-AF65-F5344CB8AC3E}">
        <p14:creationId xmlns:p14="http://schemas.microsoft.com/office/powerpoint/2010/main" val="302689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Search Problems</a:t>
            </a:r>
          </a:p>
        </p:txBody>
      </p:sp>
      <p:sp>
        <p:nvSpPr>
          <p:cNvPr id="8195" name="Rectangle 3"/>
          <p:cNvSpPr>
            <a:spLocks noGrp="1" noChangeArrowheads="1"/>
          </p:cNvSpPr>
          <p:nvPr>
            <p:ph idx="1"/>
          </p:nvPr>
        </p:nvSpPr>
        <p:spPr>
          <a:xfrm>
            <a:off x="2057400" y="1447800"/>
            <a:ext cx="8229600" cy="4876800"/>
          </a:xfrm>
        </p:spPr>
        <p:txBody>
          <a:bodyPr/>
          <a:lstStyle/>
          <a:p>
            <a:pPr eaLnBrk="1" hangingPunct="1">
              <a:lnSpc>
                <a:spcPct val="80000"/>
              </a:lnSpc>
            </a:pPr>
            <a:r>
              <a:rPr lang="en-US" sz="2800" dirty="0"/>
              <a:t>A </a:t>
            </a:r>
            <a:r>
              <a:rPr lang="en-US" sz="2800" dirty="0">
                <a:solidFill>
                  <a:srgbClr val="FF0000"/>
                </a:solidFill>
              </a:rPr>
              <a:t>search</a:t>
            </a:r>
            <a:r>
              <a:rPr lang="en-US" sz="2800" dirty="0"/>
              <a:t> </a:t>
            </a:r>
            <a:r>
              <a:rPr lang="en-US" sz="2800" dirty="0">
                <a:solidFill>
                  <a:srgbClr val="FF0000"/>
                </a:solidFill>
              </a:rPr>
              <a:t>problem</a:t>
            </a:r>
            <a:r>
              <a:rPr lang="en-US" sz="2800" dirty="0"/>
              <a:t> consists of:</a:t>
            </a:r>
          </a:p>
          <a:p>
            <a:pPr lvl="1" eaLnBrk="1" hangingPunct="1">
              <a:lnSpc>
                <a:spcPct val="80000"/>
              </a:lnSpc>
            </a:pPr>
            <a:endParaRPr lang="en-US" sz="2400" dirty="0"/>
          </a:p>
          <a:p>
            <a:pPr lvl="1" eaLnBrk="1" hangingPunct="1">
              <a:lnSpc>
                <a:spcPct val="80000"/>
              </a:lnSpc>
            </a:pPr>
            <a:r>
              <a:rPr lang="en-US" sz="2400" dirty="0"/>
              <a:t>A state space</a:t>
            </a:r>
          </a:p>
          <a:p>
            <a:pPr lvl="1" eaLnBrk="1" hangingPunct="1">
              <a:lnSpc>
                <a:spcPct val="80000"/>
              </a:lnSpc>
            </a:pPr>
            <a:endParaRPr lang="en-US" sz="2400" dirty="0"/>
          </a:p>
          <a:p>
            <a:pPr lvl="1" eaLnBrk="1" hangingPunct="1">
              <a:lnSpc>
                <a:spcPct val="80000"/>
              </a:lnSpc>
            </a:pPr>
            <a:endParaRPr lang="en-US" sz="2400" dirty="0"/>
          </a:p>
          <a:p>
            <a:pPr lvl="1" eaLnBrk="1" hangingPunct="1">
              <a:lnSpc>
                <a:spcPct val="80000"/>
              </a:lnSpc>
            </a:pPr>
            <a:r>
              <a:rPr lang="en-US" sz="2400" dirty="0"/>
              <a:t>A successor function</a:t>
            </a:r>
          </a:p>
          <a:p>
            <a:pPr lvl="1" eaLnBrk="1" hangingPunct="1">
              <a:lnSpc>
                <a:spcPct val="80000"/>
              </a:lnSpc>
              <a:buFont typeface="Wingdings" pitchFamily="2" charset="2"/>
              <a:buNone/>
            </a:pPr>
            <a:r>
              <a:rPr lang="en-US" sz="2400" dirty="0"/>
              <a:t>	(with actions, costs)</a:t>
            </a:r>
          </a:p>
          <a:p>
            <a:pPr lvl="1" eaLnBrk="1" hangingPunct="1">
              <a:lnSpc>
                <a:spcPct val="80000"/>
              </a:lnSpc>
            </a:pPr>
            <a:endParaRPr lang="en-US" sz="2400" dirty="0"/>
          </a:p>
          <a:p>
            <a:pPr lvl="1" eaLnBrk="1" hangingPunct="1">
              <a:lnSpc>
                <a:spcPct val="80000"/>
              </a:lnSpc>
            </a:pPr>
            <a:endParaRPr lang="en-US" sz="2400" dirty="0"/>
          </a:p>
          <a:p>
            <a:pPr lvl="1" eaLnBrk="1" hangingPunct="1">
              <a:lnSpc>
                <a:spcPct val="80000"/>
              </a:lnSpc>
            </a:pPr>
            <a:r>
              <a:rPr lang="en-US" sz="2400" dirty="0"/>
              <a:t>A start state and a goal test</a:t>
            </a:r>
          </a:p>
          <a:p>
            <a:pPr lvl="1" eaLnBrk="1" hangingPunct="1">
              <a:lnSpc>
                <a:spcPct val="80000"/>
              </a:lnSpc>
            </a:pPr>
            <a:endParaRPr lang="en-US" sz="2400" dirty="0"/>
          </a:p>
          <a:p>
            <a:pPr eaLnBrk="1" hangingPunct="1">
              <a:lnSpc>
                <a:spcPct val="80000"/>
              </a:lnSpc>
            </a:pPr>
            <a:r>
              <a:rPr lang="en-US" sz="2800" dirty="0"/>
              <a:t>A </a:t>
            </a:r>
            <a:r>
              <a:rPr lang="en-US" sz="2800" dirty="0">
                <a:solidFill>
                  <a:srgbClr val="FF0000"/>
                </a:solidFill>
              </a:rPr>
              <a:t>solution</a:t>
            </a:r>
            <a:r>
              <a:rPr lang="en-US" sz="2800" dirty="0"/>
              <a:t> is a sequence of actions (a plan) which transforms the start state to a goal state</a:t>
            </a:r>
          </a:p>
        </p:txBody>
      </p:sp>
      <p:pic>
        <p:nvPicPr>
          <p:cNvPr id="8196" name="Picture 4"/>
          <p:cNvPicPr>
            <a:picLocks noChangeAspect="1" noChangeArrowheads="1"/>
          </p:cNvPicPr>
          <p:nvPr/>
        </p:nvPicPr>
        <p:blipFill>
          <a:blip r:embed="rId3" cstate="print"/>
          <a:srcRect/>
          <a:stretch>
            <a:fillRect/>
          </a:stretch>
        </p:blipFill>
        <p:spPr bwMode="auto">
          <a:xfrm>
            <a:off x="5867403" y="2174876"/>
            <a:ext cx="560388" cy="568325"/>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7219949" y="2174875"/>
            <a:ext cx="552451" cy="560388"/>
          </a:xfrm>
          <a:prstGeom prst="rect">
            <a:avLst/>
          </a:prstGeom>
          <a:noFill/>
          <a:ln w="9525">
            <a:noFill/>
            <a:miter lim="800000"/>
            <a:headEnd/>
            <a:tailEnd/>
          </a:ln>
        </p:spPr>
      </p:pic>
      <p:pic>
        <p:nvPicPr>
          <p:cNvPr id="8198" name="Picture 6"/>
          <p:cNvPicPr>
            <a:picLocks noChangeAspect="1" noChangeArrowheads="1"/>
          </p:cNvPicPr>
          <p:nvPr/>
        </p:nvPicPr>
        <p:blipFill>
          <a:blip r:embed="rId5" cstate="print"/>
          <a:srcRect/>
          <a:stretch>
            <a:fillRect/>
          </a:stretch>
        </p:blipFill>
        <p:spPr bwMode="auto">
          <a:xfrm>
            <a:off x="9296405" y="2174875"/>
            <a:ext cx="544513" cy="560388"/>
          </a:xfrm>
          <a:prstGeom prst="rect">
            <a:avLst/>
          </a:prstGeom>
          <a:noFill/>
          <a:ln w="9525">
            <a:noFill/>
            <a:miter lim="800000"/>
            <a:headEnd/>
            <a:tailEnd/>
          </a:ln>
        </p:spPr>
      </p:pic>
      <p:pic>
        <p:nvPicPr>
          <p:cNvPr id="8199" name="Picture 7"/>
          <p:cNvPicPr>
            <a:picLocks noChangeAspect="1" noChangeArrowheads="1"/>
          </p:cNvPicPr>
          <p:nvPr/>
        </p:nvPicPr>
        <p:blipFill>
          <a:blip r:embed="rId6" cstate="print"/>
          <a:srcRect/>
          <a:stretch>
            <a:fillRect/>
          </a:stretch>
        </p:blipFill>
        <p:spPr bwMode="auto">
          <a:xfrm>
            <a:off x="6553201" y="2174875"/>
            <a:ext cx="552451" cy="560388"/>
          </a:xfrm>
          <a:prstGeom prst="rect">
            <a:avLst/>
          </a:prstGeom>
          <a:noFill/>
          <a:ln w="9525">
            <a:noFill/>
            <a:miter lim="800000"/>
            <a:headEnd/>
            <a:tailEnd/>
          </a:ln>
        </p:spPr>
      </p:pic>
      <p:pic>
        <p:nvPicPr>
          <p:cNvPr id="8200" name="Picture 8"/>
          <p:cNvPicPr>
            <a:picLocks noChangeAspect="1" noChangeArrowheads="1"/>
          </p:cNvPicPr>
          <p:nvPr/>
        </p:nvPicPr>
        <p:blipFill>
          <a:blip r:embed="rId7" cstate="print"/>
          <a:srcRect/>
          <a:stretch>
            <a:fillRect/>
          </a:stretch>
        </p:blipFill>
        <p:spPr bwMode="auto">
          <a:xfrm>
            <a:off x="8591549" y="2174877"/>
            <a:ext cx="552451" cy="552451"/>
          </a:xfrm>
          <a:prstGeom prst="rect">
            <a:avLst/>
          </a:prstGeom>
          <a:noFill/>
          <a:ln w="9525">
            <a:noFill/>
            <a:miter lim="800000"/>
            <a:headEnd/>
            <a:tailEnd/>
          </a:ln>
        </p:spPr>
      </p:pic>
      <p:pic>
        <p:nvPicPr>
          <p:cNvPr id="8201" name="Picture 9"/>
          <p:cNvPicPr>
            <a:picLocks noChangeAspect="1" noChangeArrowheads="1"/>
          </p:cNvPicPr>
          <p:nvPr/>
        </p:nvPicPr>
        <p:blipFill>
          <a:blip r:embed="rId8" cstate="print"/>
          <a:srcRect/>
          <a:stretch>
            <a:fillRect/>
          </a:stretch>
        </p:blipFill>
        <p:spPr bwMode="auto">
          <a:xfrm>
            <a:off x="7897813" y="2174875"/>
            <a:ext cx="560387" cy="560388"/>
          </a:xfrm>
          <a:prstGeom prst="rect">
            <a:avLst/>
          </a:prstGeom>
          <a:noFill/>
          <a:ln w="9525">
            <a:noFill/>
            <a:miter lim="800000"/>
            <a:headEnd/>
            <a:tailEnd/>
          </a:ln>
        </p:spPr>
      </p:pic>
      <p:pic>
        <p:nvPicPr>
          <p:cNvPr id="8202" name="Picture 10"/>
          <p:cNvPicPr>
            <a:picLocks noChangeAspect="1" noChangeArrowheads="1"/>
          </p:cNvPicPr>
          <p:nvPr/>
        </p:nvPicPr>
        <p:blipFill>
          <a:blip r:embed="rId9" cstate="print"/>
          <a:srcRect/>
          <a:stretch>
            <a:fillRect/>
          </a:stretch>
        </p:blipFill>
        <p:spPr bwMode="auto">
          <a:xfrm>
            <a:off x="5181605" y="2174875"/>
            <a:ext cx="544513" cy="560388"/>
          </a:xfrm>
          <a:prstGeom prst="rect">
            <a:avLst/>
          </a:prstGeom>
          <a:noFill/>
          <a:ln w="9525">
            <a:noFill/>
            <a:miter lim="800000"/>
            <a:headEnd/>
            <a:tailEnd/>
          </a:ln>
        </p:spPr>
      </p:pic>
      <p:pic>
        <p:nvPicPr>
          <p:cNvPr id="8203" name="Picture 11"/>
          <p:cNvPicPr>
            <a:picLocks noChangeAspect="1" noChangeArrowheads="1"/>
          </p:cNvPicPr>
          <p:nvPr/>
        </p:nvPicPr>
        <p:blipFill>
          <a:blip r:embed="rId3" cstate="print"/>
          <a:srcRect/>
          <a:stretch>
            <a:fillRect/>
          </a:stretch>
        </p:blipFill>
        <p:spPr bwMode="auto">
          <a:xfrm>
            <a:off x="6457951" y="3671888"/>
            <a:ext cx="560388" cy="568325"/>
          </a:xfrm>
          <a:prstGeom prst="rect">
            <a:avLst/>
          </a:prstGeom>
          <a:noFill/>
          <a:ln w="9525">
            <a:noFill/>
            <a:miter lim="800000"/>
            <a:headEnd/>
            <a:tailEnd/>
          </a:ln>
        </p:spPr>
      </p:pic>
      <p:pic>
        <p:nvPicPr>
          <p:cNvPr id="8204" name="Picture 12"/>
          <p:cNvPicPr>
            <a:picLocks noChangeAspect="1" noChangeArrowheads="1"/>
          </p:cNvPicPr>
          <p:nvPr/>
        </p:nvPicPr>
        <p:blipFill>
          <a:blip r:embed="rId6" cstate="print"/>
          <a:srcRect/>
          <a:stretch>
            <a:fillRect/>
          </a:stretch>
        </p:blipFill>
        <p:spPr bwMode="auto">
          <a:xfrm>
            <a:off x="8039101" y="3325813"/>
            <a:ext cx="552451" cy="560387"/>
          </a:xfrm>
          <a:prstGeom prst="rect">
            <a:avLst/>
          </a:prstGeom>
          <a:noFill/>
          <a:ln w="9525">
            <a:noFill/>
            <a:miter lim="800000"/>
            <a:headEnd/>
            <a:tailEnd/>
          </a:ln>
        </p:spPr>
      </p:pic>
      <p:pic>
        <p:nvPicPr>
          <p:cNvPr id="8205" name="Picture 13"/>
          <p:cNvPicPr>
            <a:picLocks noChangeAspect="1" noChangeArrowheads="1"/>
          </p:cNvPicPr>
          <p:nvPr/>
        </p:nvPicPr>
        <p:blipFill>
          <a:blip r:embed="rId4" cstate="print"/>
          <a:srcRect/>
          <a:stretch>
            <a:fillRect/>
          </a:stretch>
        </p:blipFill>
        <p:spPr bwMode="auto">
          <a:xfrm>
            <a:off x="8058149" y="4087813"/>
            <a:ext cx="552451" cy="560387"/>
          </a:xfrm>
          <a:prstGeom prst="rect">
            <a:avLst/>
          </a:prstGeom>
          <a:noFill/>
          <a:ln w="9525">
            <a:noFill/>
            <a:miter lim="800000"/>
            <a:headEnd/>
            <a:tailEnd/>
          </a:ln>
        </p:spPr>
      </p:pic>
      <p:sp>
        <p:nvSpPr>
          <p:cNvPr id="8206" name="Line 14"/>
          <p:cNvSpPr>
            <a:spLocks noChangeShapeType="1"/>
          </p:cNvSpPr>
          <p:nvPr/>
        </p:nvSpPr>
        <p:spPr bwMode="auto">
          <a:xfrm flipV="1">
            <a:off x="7162800" y="3581400"/>
            <a:ext cx="762000" cy="304800"/>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8207" name="Line 15"/>
          <p:cNvSpPr>
            <a:spLocks noChangeShapeType="1"/>
          </p:cNvSpPr>
          <p:nvPr/>
        </p:nvSpPr>
        <p:spPr bwMode="auto">
          <a:xfrm>
            <a:off x="7162800" y="4114800"/>
            <a:ext cx="762000" cy="228600"/>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8208" name="Text Box 16"/>
          <p:cNvSpPr txBox="1">
            <a:spLocks noChangeArrowheads="1"/>
          </p:cNvSpPr>
          <p:nvPr/>
        </p:nvSpPr>
        <p:spPr bwMode="auto">
          <a:xfrm>
            <a:off x="6934200" y="3200400"/>
            <a:ext cx="990600" cy="369328"/>
          </a:xfrm>
          <a:prstGeom prst="rect">
            <a:avLst/>
          </a:prstGeom>
          <a:noFill/>
          <a:ln w="9525">
            <a:noFill/>
            <a:miter lim="800000"/>
            <a:headEnd/>
            <a:tailEnd/>
          </a:ln>
        </p:spPr>
        <p:txBody>
          <a:bodyPr lIns="91432" tIns="45718" rIns="91432" bIns="45718">
            <a:spAutoFit/>
          </a:bodyPr>
          <a:lstStyle/>
          <a:p>
            <a:pPr>
              <a:spcBef>
                <a:spcPct val="50000"/>
              </a:spcBef>
            </a:pPr>
            <a:r>
              <a:rPr lang="en-US">
                <a:latin typeface="Calibri" pitchFamily="34" charset="0"/>
              </a:rPr>
              <a:t>“N”, 1.0</a:t>
            </a:r>
          </a:p>
        </p:txBody>
      </p:sp>
      <p:sp>
        <p:nvSpPr>
          <p:cNvPr id="8209" name="Text Box 17"/>
          <p:cNvSpPr txBox="1">
            <a:spLocks noChangeArrowheads="1"/>
          </p:cNvSpPr>
          <p:nvPr/>
        </p:nvSpPr>
        <p:spPr bwMode="auto">
          <a:xfrm>
            <a:off x="6934200" y="4419602"/>
            <a:ext cx="1143000" cy="369328"/>
          </a:xfrm>
          <a:prstGeom prst="rect">
            <a:avLst/>
          </a:prstGeom>
          <a:noFill/>
          <a:ln w="9525">
            <a:noFill/>
            <a:miter lim="800000"/>
            <a:headEnd/>
            <a:tailEnd/>
          </a:ln>
        </p:spPr>
        <p:txBody>
          <a:bodyPr lIns="91432" tIns="45718" rIns="91432" bIns="45718">
            <a:spAutoFit/>
          </a:bodyPr>
          <a:lstStyle/>
          <a:p>
            <a:pPr>
              <a:spcBef>
                <a:spcPct val="50000"/>
              </a:spcBef>
            </a:pPr>
            <a:r>
              <a:rPr lang="en-US" dirty="0">
                <a:latin typeface="Calibri" pitchFamily="34" charset="0"/>
              </a:rPr>
              <a:t>“E”, 1.0</a:t>
            </a:r>
          </a:p>
        </p:txBody>
      </p:sp>
    </p:spTree>
    <p:extLst>
      <p:ext uri="{BB962C8B-B14F-4D97-AF65-F5344CB8AC3E}">
        <p14:creationId xmlns:p14="http://schemas.microsoft.com/office/powerpoint/2010/main" val="15943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0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0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animBg="1"/>
      <p:bldP spid="8207" grpId="0" animBg="1"/>
      <p:bldP spid="8208" grpId="0"/>
      <p:bldP spid="820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219200" y="3505200"/>
            <a:ext cx="9829800" cy="3048000"/>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pitchFamily="34" charset="0"/>
            </a:endParaRPr>
          </a:p>
        </p:txBody>
      </p:sp>
      <p:sp>
        <p:nvSpPr>
          <p:cNvPr id="11" name="Rounded Rectangle 10"/>
          <p:cNvSpPr/>
          <p:nvPr/>
        </p:nvSpPr>
        <p:spPr>
          <a:xfrm>
            <a:off x="1219202" y="1273178"/>
            <a:ext cx="9829801" cy="2003425"/>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pitchFamily="34" charset="0"/>
            </a:endParaRPr>
          </a:p>
        </p:txBody>
      </p:sp>
      <p:sp>
        <p:nvSpPr>
          <p:cNvPr id="10243" name="Title 1"/>
          <p:cNvSpPr>
            <a:spLocks noGrp="1"/>
          </p:cNvSpPr>
          <p:nvPr>
            <p:ph type="title"/>
          </p:nvPr>
        </p:nvSpPr>
        <p:spPr/>
        <p:txBody>
          <a:bodyPr/>
          <a:lstStyle/>
          <a:p>
            <a:r>
              <a:rPr lang="en-US"/>
              <a:t>What’s in a State Space?</a:t>
            </a:r>
          </a:p>
        </p:txBody>
      </p:sp>
      <p:sp>
        <p:nvSpPr>
          <p:cNvPr id="8" name="Content Placeholder 7"/>
          <p:cNvSpPr>
            <a:spLocks noGrp="1"/>
          </p:cNvSpPr>
          <p:nvPr>
            <p:ph sz="half" idx="1"/>
          </p:nvPr>
        </p:nvSpPr>
        <p:spPr>
          <a:xfrm>
            <a:off x="1600200" y="4086225"/>
            <a:ext cx="4038600" cy="2413000"/>
          </a:xfrm>
        </p:spPr>
        <p:txBody>
          <a:bodyPr/>
          <a:lstStyle/>
          <a:p>
            <a:r>
              <a:rPr lang="en-US" sz="2400" dirty="0"/>
              <a:t>Problem: </a:t>
            </a:r>
            <a:r>
              <a:rPr lang="en-US" sz="2400" dirty="0" err="1"/>
              <a:t>Pathing</a:t>
            </a:r>
            <a:endParaRPr lang="en-US" sz="2400" dirty="0"/>
          </a:p>
          <a:p>
            <a:pPr lvl="1"/>
            <a:r>
              <a:rPr lang="en-US" sz="2000" dirty="0"/>
              <a:t>States: (</a:t>
            </a:r>
            <a:r>
              <a:rPr lang="en-US" sz="2000" dirty="0" err="1"/>
              <a:t>x,y</a:t>
            </a:r>
            <a:r>
              <a:rPr lang="en-US" sz="2000" dirty="0"/>
              <a:t>) location</a:t>
            </a:r>
          </a:p>
          <a:p>
            <a:pPr lvl="1"/>
            <a:r>
              <a:rPr lang="en-US" sz="2000" dirty="0"/>
              <a:t>Actions: NSEW</a:t>
            </a:r>
          </a:p>
          <a:p>
            <a:pPr lvl="1"/>
            <a:r>
              <a:rPr lang="en-US" sz="2000" dirty="0"/>
              <a:t>Successor: update location only</a:t>
            </a:r>
          </a:p>
          <a:p>
            <a:pPr lvl="1"/>
            <a:r>
              <a:rPr lang="en-US" sz="2000" dirty="0"/>
              <a:t>Goal test: is (</a:t>
            </a:r>
            <a:r>
              <a:rPr lang="en-US" sz="2000" dirty="0" err="1"/>
              <a:t>x,y</a:t>
            </a:r>
            <a:r>
              <a:rPr lang="en-US" sz="2000" dirty="0"/>
              <a:t>)=END</a:t>
            </a:r>
          </a:p>
        </p:txBody>
      </p:sp>
      <p:sp>
        <p:nvSpPr>
          <p:cNvPr id="9" name="Content Placeholder 8"/>
          <p:cNvSpPr>
            <a:spLocks noGrp="1"/>
          </p:cNvSpPr>
          <p:nvPr>
            <p:ph sz="half" idx="2"/>
          </p:nvPr>
        </p:nvSpPr>
        <p:spPr>
          <a:xfrm>
            <a:off x="6477000" y="4094167"/>
            <a:ext cx="3962400" cy="2405063"/>
          </a:xfrm>
        </p:spPr>
        <p:txBody>
          <a:bodyPr/>
          <a:lstStyle/>
          <a:p>
            <a:r>
              <a:rPr lang="en-US" sz="2400" dirty="0"/>
              <a:t>Problem: Eat-All-Dots</a:t>
            </a:r>
          </a:p>
          <a:p>
            <a:pPr lvl="1"/>
            <a:r>
              <a:rPr lang="en-US" sz="2000" dirty="0"/>
              <a:t>States: {(</a:t>
            </a:r>
            <a:r>
              <a:rPr lang="en-US" sz="2000" dirty="0" err="1"/>
              <a:t>x,y</a:t>
            </a:r>
            <a:r>
              <a:rPr lang="en-US" sz="2000" dirty="0"/>
              <a:t>), dot </a:t>
            </a:r>
            <a:r>
              <a:rPr lang="en-US" sz="2000" dirty="0" err="1"/>
              <a:t>booleans</a:t>
            </a:r>
            <a:r>
              <a:rPr lang="en-US" sz="2000" dirty="0"/>
              <a:t>}</a:t>
            </a:r>
          </a:p>
          <a:p>
            <a:pPr lvl="1"/>
            <a:r>
              <a:rPr lang="en-US" sz="2000" dirty="0"/>
              <a:t>Actions: NSEW</a:t>
            </a:r>
          </a:p>
          <a:p>
            <a:pPr lvl="1"/>
            <a:r>
              <a:rPr lang="en-US" sz="2000" dirty="0"/>
              <a:t>Successor: update location and possibly a dot </a:t>
            </a:r>
            <a:r>
              <a:rPr lang="en-US" sz="2000" dirty="0" err="1"/>
              <a:t>boolean</a:t>
            </a:r>
            <a:endParaRPr lang="en-US" sz="2000" dirty="0"/>
          </a:p>
          <a:p>
            <a:pPr lvl="1"/>
            <a:r>
              <a:rPr lang="en-US" sz="2000" dirty="0"/>
              <a:t>Goal test: dots all false</a:t>
            </a:r>
          </a:p>
        </p:txBody>
      </p:sp>
      <p:sp>
        <p:nvSpPr>
          <p:cNvPr id="10247" name="TextBox 4"/>
          <p:cNvSpPr txBox="1">
            <a:spLocks noChangeArrowheads="1"/>
          </p:cNvSpPr>
          <p:nvPr/>
        </p:nvSpPr>
        <p:spPr bwMode="auto">
          <a:xfrm>
            <a:off x="1219201" y="1352497"/>
            <a:ext cx="9753600" cy="400107"/>
          </a:xfrm>
          <a:prstGeom prst="rect">
            <a:avLst/>
          </a:prstGeom>
          <a:noFill/>
          <a:ln w="9525">
            <a:noFill/>
            <a:miter lim="800000"/>
            <a:headEnd/>
            <a:tailEnd/>
          </a:ln>
        </p:spPr>
        <p:txBody>
          <a:bodyPr wrap="square" lIns="91432" tIns="45718" rIns="91432" bIns="45718">
            <a:spAutoFit/>
          </a:bodyPr>
          <a:lstStyle/>
          <a:p>
            <a:pPr algn="ctr"/>
            <a:r>
              <a:rPr lang="en-US" sz="2000" dirty="0">
                <a:latin typeface="Calibri" pitchFamily="34" charset="0"/>
              </a:rPr>
              <a:t>The </a:t>
            </a:r>
            <a:r>
              <a:rPr lang="en-US" sz="2000" dirty="0">
                <a:solidFill>
                  <a:srgbClr val="FF0000"/>
                </a:solidFill>
                <a:latin typeface="Calibri" pitchFamily="34" charset="0"/>
              </a:rPr>
              <a:t>world state</a:t>
            </a:r>
            <a:r>
              <a:rPr lang="en-US" sz="2000" dirty="0">
                <a:latin typeface="Calibri" pitchFamily="34" charset="0"/>
              </a:rPr>
              <a:t> includes every last detail of the environment</a:t>
            </a:r>
          </a:p>
        </p:txBody>
      </p:sp>
      <p:sp>
        <p:nvSpPr>
          <p:cNvPr id="10" name="TextBox 9"/>
          <p:cNvSpPr txBox="1">
            <a:spLocks noChangeArrowheads="1"/>
          </p:cNvSpPr>
          <p:nvPr/>
        </p:nvSpPr>
        <p:spPr bwMode="auto">
          <a:xfrm>
            <a:off x="1" y="3579814"/>
            <a:ext cx="12192000" cy="400107"/>
          </a:xfrm>
          <a:prstGeom prst="rect">
            <a:avLst/>
          </a:prstGeom>
          <a:noFill/>
          <a:ln w="9525">
            <a:noFill/>
            <a:miter lim="800000"/>
            <a:headEnd/>
            <a:tailEnd/>
          </a:ln>
        </p:spPr>
        <p:txBody>
          <a:bodyPr wrap="square" lIns="91432" tIns="45718" rIns="91432" bIns="45718">
            <a:spAutoFit/>
          </a:bodyPr>
          <a:lstStyle/>
          <a:p>
            <a:pPr algn="ctr"/>
            <a:r>
              <a:rPr lang="en-US" sz="2000" dirty="0">
                <a:latin typeface="Calibri" pitchFamily="34" charset="0"/>
              </a:rPr>
              <a:t>A </a:t>
            </a:r>
            <a:r>
              <a:rPr lang="en-US" sz="2000" dirty="0">
                <a:solidFill>
                  <a:srgbClr val="FF0000"/>
                </a:solidFill>
                <a:latin typeface="Calibri" pitchFamily="34" charset="0"/>
              </a:rPr>
              <a:t>search state</a:t>
            </a:r>
            <a:r>
              <a:rPr lang="en-US" sz="2000" dirty="0">
                <a:latin typeface="Calibri" pitchFamily="34" charset="0"/>
              </a:rPr>
              <a:t> keeps only the details needed for planning (abstraction)</a:t>
            </a:r>
          </a:p>
        </p:txBody>
      </p:sp>
      <p:pic>
        <p:nvPicPr>
          <p:cNvPr id="4" name="Picture 3">
            <a:extLst>
              <a:ext uri="{FF2B5EF4-FFF2-40B4-BE49-F238E27FC236}">
                <a16:creationId xmlns:a16="http://schemas.microsoft.com/office/drawing/2014/main" id="{96E9C59A-1EF5-F34D-B1E3-5750B821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206" y="1752600"/>
            <a:ext cx="3531588" cy="1463515"/>
          </a:xfrm>
          <a:prstGeom prst="rect">
            <a:avLst/>
          </a:prstGeom>
        </p:spPr>
      </p:pic>
    </p:spTree>
    <p:extLst>
      <p:ext uri="{BB962C8B-B14F-4D97-AF65-F5344CB8AC3E}">
        <p14:creationId xmlns:p14="http://schemas.microsoft.com/office/powerpoint/2010/main" val="3478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uiExpand="1" build="p"/>
      <p:bldP spid="9" grpId="0" build="p"/>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State Space Sizes?</a:t>
            </a:r>
          </a:p>
        </p:txBody>
      </p:sp>
      <p:sp>
        <p:nvSpPr>
          <p:cNvPr id="11267" name="Content Placeholder 2"/>
          <p:cNvSpPr>
            <a:spLocks noGrp="1"/>
          </p:cNvSpPr>
          <p:nvPr>
            <p:ph idx="1"/>
          </p:nvPr>
        </p:nvSpPr>
        <p:spPr>
          <a:xfrm>
            <a:off x="1600200" y="1558925"/>
            <a:ext cx="5943600" cy="4525963"/>
          </a:xfrm>
        </p:spPr>
        <p:txBody>
          <a:bodyPr>
            <a:normAutofit lnSpcReduction="10000"/>
          </a:bodyPr>
          <a:lstStyle/>
          <a:p>
            <a:r>
              <a:rPr lang="en-US" sz="2400" dirty="0"/>
              <a:t>World state:</a:t>
            </a:r>
          </a:p>
          <a:p>
            <a:pPr lvl="1"/>
            <a:r>
              <a:rPr lang="en-US" sz="2000" dirty="0"/>
              <a:t>Agent positions: 120</a:t>
            </a:r>
          </a:p>
          <a:p>
            <a:pPr lvl="1"/>
            <a:r>
              <a:rPr lang="en-US" sz="2000" dirty="0"/>
              <a:t>Food count: 30</a:t>
            </a:r>
          </a:p>
          <a:p>
            <a:pPr lvl="1"/>
            <a:r>
              <a:rPr lang="en-US" sz="2000" dirty="0"/>
              <a:t>Ghost positions: 12</a:t>
            </a:r>
          </a:p>
          <a:p>
            <a:pPr lvl="1"/>
            <a:r>
              <a:rPr lang="en-US" sz="2000" dirty="0"/>
              <a:t>Agent facing: NSEW</a:t>
            </a:r>
            <a:br>
              <a:rPr lang="en-US" sz="2000" dirty="0"/>
            </a:br>
            <a:endParaRPr lang="en-US" sz="2000" dirty="0"/>
          </a:p>
          <a:p>
            <a:r>
              <a:rPr lang="en-US" sz="2400" dirty="0"/>
              <a:t>How many</a:t>
            </a:r>
          </a:p>
          <a:p>
            <a:pPr lvl="1"/>
            <a:r>
              <a:rPr lang="en-US" sz="2000" dirty="0"/>
              <a:t>World states?</a:t>
            </a:r>
          </a:p>
          <a:p>
            <a:pPr lvl="1">
              <a:buFont typeface="Wingdings" pitchFamily="2" charset="2"/>
              <a:buNone/>
            </a:pPr>
            <a:r>
              <a:rPr lang="en-US" sz="2000" dirty="0"/>
              <a:t>	120x(2</a:t>
            </a:r>
            <a:r>
              <a:rPr lang="en-US" sz="2000" baseline="30000" dirty="0"/>
              <a:t>30</a:t>
            </a:r>
            <a:r>
              <a:rPr lang="en-US" sz="2000" dirty="0"/>
              <a:t>)x(12</a:t>
            </a:r>
            <a:r>
              <a:rPr lang="en-US" sz="2000" baseline="30000" dirty="0"/>
              <a:t>2</a:t>
            </a:r>
            <a:r>
              <a:rPr lang="en-US" sz="2000" dirty="0"/>
              <a:t>)x4</a:t>
            </a:r>
          </a:p>
          <a:p>
            <a:pPr lvl="1"/>
            <a:r>
              <a:rPr lang="en-US" sz="2000" dirty="0"/>
              <a:t>States for </a:t>
            </a:r>
            <a:r>
              <a:rPr lang="en-US" sz="2000" dirty="0" err="1"/>
              <a:t>pathing</a:t>
            </a:r>
            <a:r>
              <a:rPr lang="en-US" sz="2000" dirty="0"/>
              <a:t>?</a:t>
            </a:r>
          </a:p>
          <a:p>
            <a:pPr lvl="1">
              <a:buFont typeface="Wingdings" pitchFamily="2" charset="2"/>
              <a:buNone/>
            </a:pPr>
            <a:r>
              <a:rPr lang="en-US" sz="2000" dirty="0"/>
              <a:t>	120</a:t>
            </a:r>
          </a:p>
          <a:p>
            <a:pPr lvl="1"/>
            <a:r>
              <a:rPr lang="en-US" sz="2000" dirty="0"/>
              <a:t>States for eat-all-dots?</a:t>
            </a:r>
          </a:p>
          <a:p>
            <a:pPr lvl="1">
              <a:buFont typeface="Wingdings" pitchFamily="2" charset="2"/>
              <a:buNone/>
            </a:pPr>
            <a:r>
              <a:rPr lang="en-US" sz="2000" dirty="0"/>
              <a:t>	120x(2</a:t>
            </a:r>
            <a:r>
              <a:rPr lang="en-US" sz="2000" baseline="30000" dirty="0"/>
              <a:t>30</a:t>
            </a:r>
            <a:r>
              <a:rPr lang="en-US" sz="2000" dirty="0"/>
              <a:t>)</a:t>
            </a:r>
          </a:p>
          <a:p>
            <a:pPr lvl="1">
              <a:buFont typeface="Wingdings" pitchFamily="2" charset="2"/>
              <a:buNone/>
            </a:pPr>
            <a:endParaRPr lang="en-US" sz="2000" dirty="0"/>
          </a:p>
        </p:txBody>
      </p:sp>
      <p:pic>
        <p:nvPicPr>
          <p:cNvPr id="11268" name="Picture 3" descr="Z:\Shared with PC\boxSearch.png"/>
          <p:cNvPicPr>
            <a:picLocks noChangeAspect="1" noChangeArrowheads="1"/>
          </p:cNvPicPr>
          <p:nvPr/>
        </p:nvPicPr>
        <p:blipFill>
          <a:blip r:embed="rId3" cstate="print"/>
          <a:srcRect/>
          <a:stretch>
            <a:fillRect/>
          </a:stretch>
        </p:blipFill>
        <p:spPr bwMode="auto">
          <a:xfrm>
            <a:off x="6553203" y="1905001"/>
            <a:ext cx="4030663" cy="4097339"/>
          </a:xfrm>
          <a:prstGeom prst="rect">
            <a:avLst/>
          </a:prstGeom>
          <a:noFill/>
          <a:ln w="9525">
            <a:noFill/>
            <a:miter lim="800000"/>
            <a:headEnd/>
            <a:tailEnd/>
          </a:ln>
        </p:spPr>
      </p:pic>
    </p:spTree>
    <p:extLst>
      <p:ext uri="{BB962C8B-B14F-4D97-AF65-F5344CB8AC3E}">
        <p14:creationId xmlns:p14="http://schemas.microsoft.com/office/powerpoint/2010/main" val="41382829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State Space Graphs and Search Trees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029" y="1450961"/>
            <a:ext cx="4017746" cy="4260878"/>
          </a:xfrm>
          <a:prstGeom prst="rect">
            <a:avLst/>
          </a:prstGeom>
          <a:noFill/>
        </p:spPr>
      </p:pic>
    </p:spTree>
    <p:extLst>
      <p:ext uri="{BB962C8B-B14F-4D97-AF65-F5344CB8AC3E}">
        <p14:creationId xmlns:p14="http://schemas.microsoft.com/office/powerpoint/2010/main" val="1823029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State Space Graphs</a:t>
            </a:r>
          </a:p>
        </p:txBody>
      </p:sp>
      <p:grpSp>
        <p:nvGrpSpPr>
          <p:cNvPr id="99" name="Group 98"/>
          <p:cNvGrpSpPr/>
          <p:nvPr/>
        </p:nvGrpSpPr>
        <p:grpSpPr>
          <a:xfrm>
            <a:off x="7391400" y="1295400"/>
            <a:ext cx="4495800" cy="5257800"/>
            <a:chOff x="7086600" y="1219200"/>
            <a:chExt cx="4876800" cy="5410200"/>
          </a:xfrm>
        </p:grpSpPr>
        <p:pic>
          <p:nvPicPr>
            <p:cNvPr id="34" name="Picture 11"/>
            <p:cNvPicPr>
              <a:picLocks noChangeAspect="1" noChangeArrowheads="1"/>
            </p:cNvPicPr>
            <p:nvPr/>
          </p:nvPicPr>
          <p:blipFill>
            <a:blip r:embed="rId3" cstate="print"/>
            <a:srcRect/>
            <a:stretch>
              <a:fillRect/>
            </a:stretch>
          </p:blipFill>
          <p:spPr bwMode="auto">
            <a:xfrm>
              <a:off x="7086600" y="3622676"/>
              <a:ext cx="560388" cy="568325"/>
            </a:xfrm>
            <a:prstGeom prst="rect">
              <a:avLst/>
            </a:prstGeom>
            <a:noFill/>
            <a:ln w="9525">
              <a:noFill/>
              <a:miter lim="800000"/>
              <a:headEnd/>
              <a:tailEnd/>
            </a:ln>
          </p:spPr>
        </p:pic>
        <p:pic>
          <p:nvPicPr>
            <p:cNvPr id="35" name="Picture 12"/>
            <p:cNvPicPr>
              <a:picLocks noChangeAspect="1" noChangeArrowheads="1"/>
            </p:cNvPicPr>
            <p:nvPr/>
          </p:nvPicPr>
          <p:blipFill>
            <a:blip r:embed="rId4" cstate="print"/>
            <a:srcRect/>
            <a:stretch>
              <a:fillRect/>
            </a:stretch>
          </p:blipFill>
          <p:spPr bwMode="auto">
            <a:xfrm>
              <a:off x="8382000" y="2922589"/>
              <a:ext cx="552451" cy="560387"/>
            </a:xfrm>
            <a:prstGeom prst="rect">
              <a:avLst/>
            </a:prstGeom>
            <a:noFill/>
            <a:ln w="9525">
              <a:noFill/>
              <a:miter lim="800000"/>
              <a:headEnd/>
              <a:tailEnd/>
            </a:ln>
          </p:spPr>
        </p:pic>
        <p:pic>
          <p:nvPicPr>
            <p:cNvPr id="36" name="Picture 13"/>
            <p:cNvPicPr>
              <a:picLocks noChangeAspect="1" noChangeArrowheads="1"/>
            </p:cNvPicPr>
            <p:nvPr/>
          </p:nvPicPr>
          <p:blipFill>
            <a:blip r:embed="rId5" cstate="print"/>
            <a:srcRect/>
            <a:stretch>
              <a:fillRect/>
            </a:stretch>
          </p:blipFill>
          <p:spPr bwMode="auto">
            <a:xfrm>
              <a:off x="8401048" y="4378326"/>
              <a:ext cx="552451" cy="560387"/>
            </a:xfrm>
            <a:prstGeom prst="rect">
              <a:avLst/>
            </a:prstGeom>
            <a:noFill/>
            <a:ln w="9525">
              <a:noFill/>
              <a:miter lim="800000"/>
              <a:headEnd/>
              <a:tailEnd/>
            </a:ln>
          </p:spPr>
        </p:pic>
        <p:sp>
          <p:nvSpPr>
            <p:cNvPr id="37" name="Line 14"/>
            <p:cNvSpPr>
              <a:spLocks noChangeShapeType="1"/>
            </p:cNvSpPr>
            <p:nvPr/>
          </p:nvSpPr>
          <p:spPr bwMode="auto">
            <a:xfrm flipV="1">
              <a:off x="7772401" y="3227388"/>
              <a:ext cx="45720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38" name="Line 15"/>
            <p:cNvSpPr>
              <a:spLocks noChangeShapeType="1"/>
            </p:cNvSpPr>
            <p:nvPr/>
          </p:nvSpPr>
          <p:spPr bwMode="auto">
            <a:xfrm>
              <a:off x="7772400" y="4294188"/>
              <a:ext cx="457200" cy="304800"/>
            </a:xfrm>
            <a:prstGeom prst="line">
              <a:avLst/>
            </a:prstGeom>
            <a:noFill/>
            <a:ln w="9525">
              <a:solidFill>
                <a:schemeClr val="tx1"/>
              </a:solidFill>
              <a:round/>
              <a:headEnd/>
              <a:tailEnd type="triangle" w="med" len="med"/>
            </a:ln>
          </p:spPr>
          <p:txBody>
            <a:bodyPr lIns="91436" tIns="45718" rIns="91436" bIns="45718"/>
            <a:lstStyle/>
            <a:p>
              <a:endParaRPr lang="en-US"/>
            </a:p>
          </p:txBody>
        </p:sp>
        <p:grpSp>
          <p:nvGrpSpPr>
            <p:cNvPr id="50" name="Group 49"/>
            <p:cNvGrpSpPr/>
            <p:nvPr/>
          </p:nvGrpSpPr>
          <p:grpSpPr>
            <a:xfrm>
              <a:off x="9739122" y="2922588"/>
              <a:ext cx="566928" cy="560388"/>
              <a:chOff x="10634472" y="3581400"/>
              <a:chExt cx="566928" cy="560388"/>
            </a:xfrm>
          </p:grpSpPr>
          <p:pic>
            <p:nvPicPr>
              <p:cNvPr id="42"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43" name="Rectangle 42"/>
              <p:cNvSpPr/>
              <p:nvPr/>
            </p:nvSpPr>
            <p:spPr>
              <a:xfrm>
                <a:off x="10786872" y="38100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9772650" y="4370388"/>
              <a:ext cx="560388" cy="568325"/>
              <a:chOff x="8534400" y="4918075"/>
              <a:chExt cx="560388" cy="568325"/>
            </a:xfrm>
          </p:grpSpPr>
          <p:pic>
            <p:nvPicPr>
              <p:cNvPr id="44" name="Picture 11"/>
              <p:cNvPicPr>
                <a:picLocks noChangeAspect="1" noChangeArrowheads="1"/>
              </p:cNvPicPr>
              <p:nvPr/>
            </p:nvPicPr>
            <p:blipFill>
              <a:blip r:embed="rId3" cstate="print"/>
              <a:srcRect/>
              <a:stretch>
                <a:fillRect/>
              </a:stretch>
            </p:blipFill>
            <p:spPr bwMode="auto">
              <a:xfrm>
                <a:off x="8534400" y="4918075"/>
                <a:ext cx="560388" cy="568325"/>
              </a:xfrm>
              <a:prstGeom prst="rect">
                <a:avLst/>
              </a:prstGeom>
              <a:noFill/>
              <a:ln w="9525">
                <a:noFill/>
                <a:miter lim="800000"/>
                <a:headEnd/>
                <a:tailEnd/>
              </a:ln>
            </p:spPr>
          </p:pic>
          <p:sp>
            <p:nvSpPr>
              <p:cNvPr id="45" name="Rectangle 44"/>
              <p:cNvSpPr/>
              <p:nvPr/>
            </p:nvSpPr>
            <p:spPr>
              <a:xfrm>
                <a:off x="8763000" y="52578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1049000" y="3684588"/>
              <a:ext cx="552451" cy="560387"/>
              <a:chOff x="10572749" y="4849813"/>
              <a:chExt cx="552451" cy="560387"/>
            </a:xfrm>
          </p:grpSpPr>
          <p:pic>
            <p:nvPicPr>
              <p:cNvPr id="46" name="Picture 12"/>
              <p:cNvPicPr>
                <a:picLocks noChangeAspect="1" noChangeArrowheads="1"/>
              </p:cNvPicPr>
              <p:nvPr/>
            </p:nvPicPr>
            <p:blipFill>
              <a:blip r:embed="rId4" cstate="print"/>
              <a:srcRect/>
              <a:stretch>
                <a:fillRect/>
              </a:stretch>
            </p:blipFill>
            <p:spPr bwMode="auto">
              <a:xfrm>
                <a:off x="10572749" y="4849813"/>
                <a:ext cx="552451" cy="560387"/>
              </a:xfrm>
              <a:prstGeom prst="rect">
                <a:avLst/>
              </a:prstGeom>
              <a:noFill/>
              <a:ln w="9525">
                <a:noFill/>
                <a:miter lim="800000"/>
                <a:headEnd/>
                <a:tailEnd/>
              </a:ln>
            </p:spPr>
          </p:pic>
          <p:sp>
            <p:nvSpPr>
              <p:cNvPr id="47" name="Rectangle 46"/>
              <p:cNvSpPr/>
              <p:nvPr/>
            </p:nvSpPr>
            <p:spPr>
              <a:xfrm>
                <a:off x="10820400" y="51816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Line 14"/>
            <p:cNvSpPr>
              <a:spLocks noChangeShapeType="1"/>
            </p:cNvSpPr>
            <p:nvPr/>
          </p:nvSpPr>
          <p:spPr bwMode="auto">
            <a:xfrm>
              <a:off x="9067801" y="3227388"/>
              <a:ext cx="533399"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2" name="Line 14"/>
            <p:cNvSpPr>
              <a:spLocks noChangeShapeType="1"/>
            </p:cNvSpPr>
            <p:nvPr/>
          </p:nvSpPr>
          <p:spPr bwMode="auto">
            <a:xfrm>
              <a:off x="9067800" y="4675188"/>
              <a:ext cx="533399"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3" name="Line 14"/>
            <p:cNvSpPr>
              <a:spLocks noChangeShapeType="1"/>
            </p:cNvSpPr>
            <p:nvPr/>
          </p:nvSpPr>
          <p:spPr bwMode="auto">
            <a:xfrm flipV="1">
              <a:off x="10515600" y="4294188"/>
              <a:ext cx="4572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4" name="Line 14"/>
            <p:cNvSpPr>
              <a:spLocks noChangeShapeType="1"/>
            </p:cNvSpPr>
            <p:nvPr/>
          </p:nvSpPr>
          <p:spPr bwMode="auto">
            <a:xfrm>
              <a:off x="10439400" y="3303588"/>
              <a:ext cx="4572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4" name="Line 14"/>
            <p:cNvSpPr>
              <a:spLocks noChangeShapeType="1"/>
            </p:cNvSpPr>
            <p:nvPr/>
          </p:nvSpPr>
          <p:spPr bwMode="auto">
            <a:xfrm flipV="1">
              <a:off x="8686800" y="2312988"/>
              <a:ext cx="0" cy="457200"/>
            </a:xfrm>
            <a:prstGeom prst="line">
              <a:avLst/>
            </a:prstGeom>
            <a:noFill/>
            <a:ln w="9525">
              <a:solidFill>
                <a:schemeClr val="tx1"/>
              </a:solidFill>
              <a:round/>
              <a:headEnd/>
              <a:tailEnd type="triangle" w="med" len="med"/>
            </a:ln>
          </p:spPr>
          <p:txBody>
            <a:bodyPr lIns="91436" tIns="45718" rIns="91436" bIns="45718"/>
            <a:lstStyle/>
            <a:p>
              <a:endParaRPr lang="en-US"/>
            </a:p>
          </p:txBody>
        </p:sp>
        <p:grpSp>
          <p:nvGrpSpPr>
            <p:cNvPr id="70" name="Group 69"/>
            <p:cNvGrpSpPr/>
            <p:nvPr/>
          </p:nvGrpSpPr>
          <p:grpSpPr>
            <a:xfrm>
              <a:off x="8382000" y="1676400"/>
              <a:ext cx="3233928" cy="560388"/>
              <a:chOff x="8534400" y="1573212"/>
              <a:chExt cx="3233928" cy="560388"/>
            </a:xfrm>
          </p:grpSpPr>
          <p:grpSp>
            <p:nvGrpSpPr>
              <p:cNvPr id="57" name="Group 56"/>
              <p:cNvGrpSpPr/>
              <p:nvPr/>
            </p:nvGrpSpPr>
            <p:grpSpPr>
              <a:xfrm>
                <a:off x="9829800" y="1573213"/>
                <a:ext cx="552451" cy="560387"/>
                <a:chOff x="9201149" y="1447800"/>
                <a:chExt cx="552451" cy="560387"/>
              </a:xfrm>
            </p:grpSpPr>
            <p:pic>
              <p:nvPicPr>
                <p:cNvPr id="55" name="Picture 12"/>
                <p:cNvPicPr>
                  <a:picLocks noChangeAspect="1" noChangeArrowheads="1"/>
                </p:cNvPicPr>
                <p:nvPr/>
              </p:nvPicPr>
              <p:blipFill>
                <a:blip r:embed="rId4" cstate="print"/>
                <a:srcRect/>
                <a:stretch>
                  <a:fillRect/>
                </a:stretch>
              </p:blipFill>
              <p:spPr bwMode="auto">
                <a:xfrm>
                  <a:off x="9201149" y="1447800"/>
                  <a:ext cx="552451" cy="560387"/>
                </a:xfrm>
                <a:prstGeom prst="rect">
                  <a:avLst/>
                </a:prstGeom>
                <a:noFill/>
                <a:ln w="9525">
                  <a:noFill/>
                  <a:miter lim="800000"/>
                  <a:headEnd/>
                  <a:tailEnd/>
                </a:ln>
              </p:spPr>
            </p:pic>
            <p:sp>
              <p:nvSpPr>
                <p:cNvPr id="56" name="Rectangle 55"/>
                <p:cNvSpPr/>
                <p:nvPr/>
              </p:nvSpPr>
              <p:spPr>
                <a:xfrm>
                  <a:off x="9296400" y="1600200"/>
                  <a:ext cx="1524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11201400" y="1573212"/>
                <a:ext cx="566928" cy="560388"/>
                <a:chOff x="10634472" y="3581400"/>
                <a:chExt cx="566928" cy="560388"/>
              </a:xfrm>
            </p:grpSpPr>
            <p:pic>
              <p:nvPicPr>
                <p:cNvPr id="59"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60" name="Rectangle 59"/>
                <p:cNvSpPr/>
                <p:nvPr/>
              </p:nvSpPr>
              <p:spPr>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flipV="1">
                <a:off x="8534400" y="1575816"/>
                <a:ext cx="566928" cy="557784"/>
                <a:chOff x="10634472" y="3581400"/>
                <a:chExt cx="566928" cy="560388"/>
              </a:xfrm>
            </p:grpSpPr>
            <p:pic>
              <p:nvPicPr>
                <p:cNvPr id="62"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63" name="Rectangle 62"/>
                <p:cNvSpPr/>
                <p:nvPr/>
              </p:nvSpPr>
              <p:spPr>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Line 14"/>
              <p:cNvSpPr>
                <a:spLocks noChangeShapeType="1"/>
              </p:cNvSpPr>
              <p:nvPr/>
            </p:nvSpPr>
            <p:spPr bwMode="auto">
              <a:xfrm flipV="1">
                <a:off x="9296400" y="17526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7" name="Line 14"/>
              <p:cNvSpPr>
                <a:spLocks noChangeShapeType="1"/>
              </p:cNvSpPr>
              <p:nvPr/>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8" name="Line 14"/>
              <p:cNvSpPr>
                <a:spLocks noChangeShapeType="1"/>
              </p:cNvSpPr>
              <p:nvPr/>
            </p:nvSpPr>
            <p:spPr bwMode="auto">
              <a:xfrm flipV="1">
                <a:off x="10591800" y="17526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9" name="Line 14"/>
              <p:cNvSpPr>
                <a:spLocks noChangeShapeType="1"/>
              </p:cNvSpPr>
              <p:nvPr/>
            </p:nvSpPr>
            <p:spPr bwMode="auto">
              <a:xfrm flipH="1" flipV="1">
                <a:off x="10591800" y="19812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grpSp>
        <p:grpSp>
          <p:nvGrpSpPr>
            <p:cNvPr id="71" name="Group 70"/>
            <p:cNvGrpSpPr/>
            <p:nvPr/>
          </p:nvGrpSpPr>
          <p:grpSpPr>
            <a:xfrm flipV="1">
              <a:off x="8430540" y="5659922"/>
              <a:ext cx="3223488" cy="568223"/>
              <a:chOff x="8540268" y="1568619"/>
              <a:chExt cx="3223488" cy="570876"/>
            </a:xfrm>
          </p:grpSpPr>
          <p:grpSp>
            <p:nvGrpSpPr>
              <p:cNvPr id="72" name="Group 56"/>
              <p:cNvGrpSpPr/>
              <p:nvPr/>
            </p:nvGrpSpPr>
            <p:grpSpPr>
              <a:xfrm>
                <a:off x="9827134" y="1575890"/>
                <a:ext cx="557783" cy="555030"/>
                <a:chOff x="9198483" y="1450477"/>
                <a:chExt cx="557783" cy="555030"/>
              </a:xfrm>
            </p:grpSpPr>
            <p:pic>
              <p:nvPicPr>
                <p:cNvPr id="83" name="Picture 12"/>
                <p:cNvPicPr>
                  <a:picLocks noChangeAspect="1" noChangeArrowheads="1"/>
                </p:cNvPicPr>
                <p:nvPr/>
              </p:nvPicPr>
              <p:blipFill>
                <a:blip r:embed="rId4" cstate="print"/>
                <a:srcRect/>
                <a:stretch>
                  <a:fillRect/>
                </a:stretch>
              </p:blipFill>
              <p:spPr bwMode="auto">
                <a:xfrm rot="5400000">
                  <a:off x="9199860" y="1449100"/>
                  <a:ext cx="555030" cy="557783"/>
                </a:xfrm>
                <a:prstGeom prst="rect">
                  <a:avLst/>
                </a:prstGeom>
                <a:noFill/>
                <a:ln w="9525">
                  <a:noFill/>
                  <a:miter lim="800000"/>
                  <a:headEnd/>
                  <a:tailEnd/>
                </a:ln>
              </p:spPr>
            </p:pic>
            <p:sp>
              <p:nvSpPr>
                <p:cNvPr id="84" name="Rectangle 83"/>
                <p:cNvSpPr/>
                <p:nvPr/>
              </p:nvSpPr>
              <p:spPr>
                <a:xfrm>
                  <a:off x="9539477" y="1549210"/>
                  <a:ext cx="152400" cy="152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7"/>
              <p:cNvGrpSpPr/>
              <p:nvPr/>
            </p:nvGrpSpPr>
            <p:grpSpPr>
              <a:xfrm>
                <a:off x="11205972" y="1568619"/>
                <a:ext cx="557784" cy="569575"/>
                <a:chOff x="10639044" y="3576807"/>
                <a:chExt cx="557784" cy="569575"/>
              </a:xfrm>
            </p:grpSpPr>
            <p:pic>
              <p:nvPicPr>
                <p:cNvPr id="81" name="Picture 11"/>
                <p:cNvPicPr preferRelativeResize="0">
                  <a:picLocks noChangeArrowheads="1"/>
                </p:cNvPicPr>
                <p:nvPr/>
              </p:nvPicPr>
              <p:blipFill>
                <a:blip r:embed="rId3" cstate="print"/>
                <a:srcRect/>
                <a:stretch>
                  <a:fillRect/>
                </a:stretch>
              </p:blipFill>
              <p:spPr bwMode="auto">
                <a:xfrm flipV="1">
                  <a:off x="10639044" y="3576807"/>
                  <a:ext cx="557784" cy="569575"/>
                </a:xfrm>
                <a:prstGeom prst="rect">
                  <a:avLst/>
                </a:prstGeom>
                <a:noFill/>
                <a:ln w="9525">
                  <a:noFill/>
                  <a:miter lim="800000"/>
                  <a:headEnd/>
                  <a:tailEnd/>
                </a:ln>
              </p:spPr>
            </p:pic>
            <p:sp>
              <p:nvSpPr>
                <p:cNvPr id="82" name="Rectangle 81"/>
                <p:cNvSpPr/>
                <p:nvPr/>
              </p:nvSpPr>
              <p:spPr>
                <a:xfrm>
                  <a:off x="10896600" y="3684590"/>
                  <a:ext cx="152399" cy="150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60"/>
              <p:cNvGrpSpPr/>
              <p:nvPr/>
            </p:nvGrpSpPr>
            <p:grpSpPr>
              <a:xfrm flipV="1">
                <a:off x="8540268" y="1569920"/>
                <a:ext cx="555192" cy="569575"/>
                <a:chOff x="10640340" y="3575477"/>
                <a:chExt cx="555192" cy="572234"/>
              </a:xfrm>
            </p:grpSpPr>
            <p:pic>
              <p:nvPicPr>
                <p:cNvPr id="79" name="Picture 11"/>
                <p:cNvPicPr preferRelativeResize="0">
                  <a:picLocks noChangeArrowheads="1"/>
                </p:cNvPicPr>
                <p:nvPr/>
              </p:nvPicPr>
              <p:blipFill>
                <a:blip r:embed="rId3" cstate="print"/>
                <a:srcRect/>
                <a:stretch>
                  <a:fillRect/>
                </a:stretch>
              </p:blipFill>
              <p:spPr bwMode="auto">
                <a:xfrm rot="10800000" flipV="1">
                  <a:off x="10640340" y="3575477"/>
                  <a:ext cx="555192" cy="572234"/>
                </a:xfrm>
                <a:prstGeom prst="rect">
                  <a:avLst/>
                </a:prstGeom>
                <a:noFill/>
                <a:ln w="9525">
                  <a:noFill/>
                  <a:miter lim="800000"/>
                  <a:headEnd/>
                  <a:tailEnd/>
                </a:ln>
              </p:spPr>
            </p:pic>
            <p:sp>
              <p:nvSpPr>
                <p:cNvPr id="80" name="Rectangle 79"/>
                <p:cNvSpPr/>
                <p:nvPr/>
              </p:nvSpPr>
              <p:spPr>
                <a:xfrm>
                  <a:off x="10744200" y="3889052"/>
                  <a:ext cx="228600" cy="153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Line 14"/>
              <p:cNvSpPr>
                <a:spLocks noChangeShapeType="1"/>
              </p:cNvSpPr>
              <p:nvPr/>
            </p:nvSpPr>
            <p:spPr bwMode="auto">
              <a:xfrm flipV="1">
                <a:off x="9296400" y="17526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6" name="Line 14"/>
              <p:cNvSpPr>
                <a:spLocks noChangeShapeType="1"/>
              </p:cNvSpPr>
              <p:nvPr/>
            </p:nvSpPr>
            <p:spPr bwMode="auto">
              <a:xfrm flipH="1" flipV="1">
                <a:off x="9296400" y="19812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7" name="Line 14"/>
              <p:cNvSpPr>
                <a:spLocks noChangeShapeType="1"/>
              </p:cNvSpPr>
              <p:nvPr/>
            </p:nvSpPr>
            <p:spPr bwMode="auto">
              <a:xfrm flipV="1">
                <a:off x="10591800" y="17526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8" name="Line 14"/>
              <p:cNvSpPr>
                <a:spLocks noChangeShapeType="1"/>
              </p:cNvSpPr>
              <p:nvPr/>
            </p:nvSpPr>
            <p:spPr bwMode="auto">
              <a:xfrm flipH="1" flipV="1">
                <a:off x="10591800" y="1981200"/>
                <a:ext cx="381000" cy="0"/>
              </a:xfrm>
              <a:prstGeom prst="line">
                <a:avLst/>
              </a:prstGeom>
              <a:noFill/>
              <a:ln w="9525">
                <a:solidFill>
                  <a:schemeClr val="tx1"/>
                </a:solidFill>
                <a:round/>
                <a:headEnd/>
                <a:tailEnd type="triangle" w="med" len="med"/>
              </a:ln>
            </p:spPr>
            <p:txBody>
              <a:bodyPr lIns="91436" tIns="45718" rIns="91436" bIns="45718"/>
              <a:lstStyle/>
              <a:p>
                <a:endParaRPr lang="en-US"/>
              </a:p>
            </p:txBody>
          </p:sp>
        </p:grpSp>
        <p:sp>
          <p:nvSpPr>
            <p:cNvPr id="85" name="Line 14"/>
            <p:cNvSpPr>
              <a:spLocks noChangeShapeType="1"/>
            </p:cNvSpPr>
            <p:nvPr/>
          </p:nvSpPr>
          <p:spPr bwMode="auto">
            <a:xfrm>
              <a:off x="8686800" y="5056188"/>
              <a:ext cx="0" cy="4572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6" name="Line 14"/>
            <p:cNvSpPr>
              <a:spLocks noChangeShapeType="1"/>
            </p:cNvSpPr>
            <p:nvPr/>
          </p:nvSpPr>
          <p:spPr bwMode="auto">
            <a:xfrm flipV="1">
              <a:off x="11353800" y="5132388"/>
              <a:ext cx="3048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7" name="Line 14"/>
            <p:cNvSpPr>
              <a:spLocks noChangeShapeType="1"/>
            </p:cNvSpPr>
            <p:nvPr/>
          </p:nvSpPr>
          <p:spPr bwMode="auto">
            <a:xfrm>
              <a:off x="9982200" y="63246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8" name="Line 14"/>
            <p:cNvSpPr>
              <a:spLocks noChangeShapeType="1"/>
            </p:cNvSpPr>
            <p:nvPr/>
          </p:nvSpPr>
          <p:spPr bwMode="auto">
            <a:xfrm flipV="1">
              <a:off x="9982200" y="12192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9" name="Line 14"/>
            <p:cNvSpPr>
              <a:spLocks noChangeShapeType="1"/>
            </p:cNvSpPr>
            <p:nvPr/>
          </p:nvSpPr>
          <p:spPr bwMode="auto">
            <a:xfrm flipV="1">
              <a:off x="8686800" y="12192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0" name="Line 14"/>
            <p:cNvSpPr>
              <a:spLocks noChangeShapeType="1"/>
            </p:cNvSpPr>
            <p:nvPr/>
          </p:nvSpPr>
          <p:spPr bwMode="auto">
            <a:xfrm flipV="1">
              <a:off x="11353800" y="12192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1" name="Line 14"/>
            <p:cNvSpPr>
              <a:spLocks noChangeShapeType="1"/>
            </p:cNvSpPr>
            <p:nvPr/>
          </p:nvSpPr>
          <p:spPr bwMode="auto">
            <a:xfrm>
              <a:off x="8686800" y="63246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2" name="Line 14"/>
            <p:cNvSpPr>
              <a:spLocks noChangeShapeType="1"/>
            </p:cNvSpPr>
            <p:nvPr/>
          </p:nvSpPr>
          <p:spPr bwMode="auto">
            <a:xfrm>
              <a:off x="11353800" y="6324600"/>
              <a:ext cx="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3" name="Line 14"/>
            <p:cNvSpPr>
              <a:spLocks noChangeShapeType="1"/>
            </p:cNvSpPr>
            <p:nvPr/>
          </p:nvSpPr>
          <p:spPr bwMode="auto">
            <a:xfrm flipV="1">
              <a:off x="11734800" y="3276600"/>
              <a:ext cx="2286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4" name="Line 14"/>
            <p:cNvSpPr>
              <a:spLocks noChangeShapeType="1"/>
            </p:cNvSpPr>
            <p:nvPr/>
          </p:nvSpPr>
          <p:spPr bwMode="auto">
            <a:xfrm>
              <a:off x="11734800" y="4267200"/>
              <a:ext cx="2286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5" name="Line 14"/>
            <p:cNvSpPr>
              <a:spLocks noChangeShapeType="1"/>
            </p:cNvSpPr>
            <p:nvPr/>
          </p:nvSpPr>
          <p:spPr bwMode="auto">
            <a:xfrm flipV="1">
              <a:off x="10439400" y="2743200"/>
              <a:ext cx="2286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6" name="Line 14"/>
            <p:cNvSpPr>
              <a:spLocks noChangeShapeType="1"/>
            </p:cNvSpPr>
            <p:nvPr/>
          </p:nvSpPr>
          <p:spPr bwMode="auto">
            <a:xfrm>
              <a:off x="10515600" y="4876800"/>
              <a:ext cx="228600" cy="3810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7" name="Line 14"/>
            <p:cNvSpPr>
              <a:spLocks noChangeShapeType="1"/>
            </p:cNvSpPr>
            <p:nvPr/>
          </p:nvSpPr>
          <p:spPr bwMode="auto">
            <a:xfrm flipH="1">
              <a:off x="7924800" y="5029200"/>
              <a:ext cx="381000" cy="30480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8" name="Line 14"/>
            <p:cNvSpPr>
              <a:spLocks noChangeShapeType="1"/>
            </p:cNvSpPr>
            <p:nvPr/>
          </p:nvSpPr>
          <p:spPr bwMode="auto">
            <a:xfrm flipH="1" flipV="1">
              <a:off x="7696200" y="2667000"/>
              <a:ext cx="533400" cy="304800"/>
            </a:xfrm>
            <a:prstGeom prst="line">
              <a:avLst/>
            </a:prstGeom>
            <a:noFill/>
            <a:ln w="9525">
              <a:solidFill>
                <a:schemeClr val="tx1"/>
              </a:solidFill>
              <a:round/>
              <a:headEnd/>
              <a:tailEnd type="triangle" w="med" len="med"/>
            </a:ln>
          </p:spPr>
          <p:txBody>
            <a:bodyPr lIns="91436" tIns="45718" rIns="91436" bIns="45718"/>
            <a:lstStyle/>
            <a:p>
              <a:endParaRPr lang="en-US"/>
            </a:p>
          </p:txBody>
        </p:sp>
      </p:grpSp>
      <p:sp>
        <p:nvSpPr>
          <p:cNvPr id="100" name="Rectangle 3"/>
          <p:cNvSpPr>
            <a:spLocks noGrp="1" noChangeArrowheads="1"/>
          </p:cNvSpPr>
          <p:nvPr>
            <p:ph idx="1"/>
          </p:nvPr>
        </p:nvSpPr>
        <p:spPr>
          <a:xfrm>
            <a:off x="457200" y="1657353"/>
            <a:ext cx="6324600" cy="4525963"/>
          </a:xfrm>
        </p:spPr>
        <p:txBody>
          <a:bodyPr/>
          <a:lstStyle/>
          <a:p>
            <a:pPr eaLnBrk="1" hangingPunct="1"/>
            <a:r>
              <a:rPr lang="en-US" sz="2400" dirty="0"/>
              <a:t>State space graph: A mathematical representation of a search problem</a:t>
            </a:r>
          </a:p>
          <a:p>
            <a:pPr lvl="1" eaLnBrk="1" hangingPunct="1"/>
            <a:r>
              <a:rPr lang="en-US" sz="1900" dirty="0"/>
              <a:t>Nodes are (abstracted) world configurations</a:t>
            </a:r>
          </a:p>
          <a:p>
            <a:pPr lvl="1" eaLnBrk="1" hangingPunct="1"/>
            <a:r>
              <a:rPr lang="en-US" sz="1900" dirty="0"/>
              <a:t>Arcs represent successors (action results)</a:t>
            </a:r>
          </a:p>
          <a:p>
            <a:pPr lvl="1" eaLnBrk="1" hangingPunct="1"/>
            <a:r>
              <a:rPr lang="en-US" sz="1900" dirty="0"/>
              <a:t>The goal test is a set of goal nodes (maybe only one)</a:t>
            </a:r>
          </a:p>
          <a:p>
            <a:pPr lvl="1" eaLnBrk="1" hangingPunct="1"/>
            <a:endParaRPr lang="en-US" sz="2000" dirty="0"/>
          </a:p>
          <a:p>
            <a:pPr eaLnBrk="1" hangingPunct="1"/>
            <a:r>
              <a:rPr lang="en-US" sz="2400" dirty="0"/>
              <a:t>In a state space graph, each state occurs only once!</a:t>
            </a:r>
          </a:p>
          <a:p>
            <a:pPr lvl="1" eaLnBrk="1" hangingPunct="1"/>
            <a:endParaRPr lang="en-US" sz="2000" dirty="0"/>
          </a:p>
          <a:p>
            <a:r>
              <a:rPr lang="en-US" sz="2400" dirty="0"/>
              <a:t>We can rarely build this full graph in memory (it’s too big), but it’s a useful idea</a:t>
            </a:r>
          </a:p>
          <a:p>
            <a:pPr eaLnBrk="1" hangingPunct="1"/>
            <a:endParaRPr lang="en-US" sz="2400" dirty="0"/>
          </a:p>
          <a:p>
            <a:pPr eaLnBrk="1" hangingPunct="1">
              <a:buFont typeface="Wingdings" pitchFamily="2" charset="2"/>
              <a:buNone/>
            </a:pPr>
            <a:endParaRPr lang="en-US" sz="2400" dirty="0"/>
          </a:p>
        </p:txBody>
      </p:sp>
    </p:spTree>
    <p:extLst>
      <p:ext uri="{BB962C8B-B14F-4D97-AF65-F5344CB8AC3E}">
        <p14:creationId xmlns:p14="http://schemas.microsoft.com/office/powerpoint/2010/main" val="9376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State Space Graphs</a:t>
            </a:r>
          </a:p>
        </p:txBody>
      </p:sp>
      <p:sp>
        <p:nvSpPr>
          <p:cNvPr id="12291" name="Rectangle 3"/>
          <p:cNvSpPr>
            <a:spLocks noGrp="1" noChangeArrowheads="1"/>
          </p:cNvSpPr>
          <p:nvPr>
            <p:ph idx="1"/>
          </p:nvPr>
        </p:nvSpPr>
        <p:spPr>
          <a:xfrm>
            <a:off x="457200" y="1657353"/>
            <a:ext cx="6324600" cy="4525963"/>
          </a:xfrm>
        </p:spPr>
        <p:txBody>
          <a:bodyPr/>
          <a:lstStyle/>
          <a:p>
            <a:pPr eaLnBrk="1" hangingPunct="1"/>
            <a:r>
              <a:rPr lang="en-US" sz="2400" dirty="0"/>
              <a:t>State space graph: A mathematical representation of a search problem</a:t>
            </a:r>
          </a:p>
          <a:p>
            <a:pPr lvl="1" eaLnBrk="1" hangingPunct="1"/>
            <a:r>
              <a:rPr lang="en-US" sz="1900" dirty="0"/>
              <a:t>Nodes are (abstracted) world configurations</a:t>
            </a:r>
          </a:p>
          <a:p>
            <a:pPr lvl="1" eaLnBrk="1" hangingPunct="1"/>
            <a:r>
              <a:rPr lang="en-US" sz="1900" dirty="0"/>
              <a:t>Arcs represent successors (action results)</a:t>
            </a:r>
          </a:p>
          <a:p>
            <a:pPr lvl="1" eaLnBrk="1" hangingPunct="1"/>
            <a:r>
              <a:rPr lang="en-US" sz="1900" dirty="0"/>
              <a:t>The goal test is a set of goal nodes (maybe only one)</a:t>
            </a:r>
          </a:p>
          <a:p>
            <a:pPr lvl="1" eaLnBrk="1" hangingPunct="1"/>
            <a:endParaRPr lang="en-US" sz="2000" dirty="0"/>
          </a:p>
          <a:p>
            <a:pPr eaLnBrk="1" hangingPunct="1"/>
            <a:r>
              <a:rPr lang="en-US" sz="2400" dirty="0"/>
              <a:t>In a state space graph, each state occurs only once!</a:t>
            </a:r>
          </a:p>
          <a:p>
            <a:pPr lvl="1" eaLnBrk="1" hangingPunct="1"/>
            <a:endParaRPr lang="en-US" sz="2000" dirty="0"/>
          </a:p>
          <a:p>
            <a:r>
              <a:rPr lang="en-US" sz="2400" dirty="0"/>
              <a:t>We can rarely build this full graph in memory (it’s too big), but it’s a useful idea</a:t>
            </a:r>
          </a:p>
          <a:p>
            <a:pPr eaLnBrk="1" hangingPunct="1"/>
            <a:endParaRPr lang="en-US" sz="2400" dirty="0"/>
          </a:p>
          <a:p>
            <a:pPr eaLnBrk="1" hangingPunct="1">
              <a:buFont typeface="Wingdings" pitchFamily="2" charset="2"/>
              <a:buNone/>
            </a:pPr>
            <a:endParaRPr lang="en-US" sz="2400" dirty="0"/>
          </a:p>
        </p:txBody>
      </p:sp>
      <p:grpSp>
        <p:nvGrpSpPr>
          <p:cNvPr id="12292" name="Group 4"/>
          <p:cNvGrpSpPr>
            <a:grpSpLocks/>
          </p:cNvGrpSpPr>
          <p:nvPr/>
        </p:nvGrpSpPr>
        <p:grpSpPr bwMode="auto">
          <a:xfrm>
            <a:off x="7010400" y="1905001"/>
            <a:ext cx="4419600" cy="2573339"/>
            <a:chOff x="336" y="576"/>
            <a:chExt cx="4848" cy="2784"/>
          </a:xfrm>
        </p:grpSpPr>
        <p:sp>
          <p:nvSpPr>
            <p:cNvPr id="12294" name="AutoShape 5"/>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sz="1600" b="1" dirty="0"/>
                <a:t>S</a:t>
              </a:r>
            </a:p>
          </p:txBody>
        </p:sp>
        <p:sp>
          <p:nvSpPr>
            <p:cNvPr id="12295" name="AutoShape 6"/>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b="1"/>
                <a:t>G</a:t>
              </a:r>
            </a:p>
          </p:txBody>
        </p:sp>
        <p:sp>
          <p:nvSpPr>
            <p:cNvPr id="12296" name="AutoShape 7"/>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i="1"/>
                <a:t>d</a:t>
              </a:r>
            </a:p>
          </p:txBody>
        </p:sp>
        <p:sp>
          <p:nvSpPr>
            <p:cNvPr id="12297" name="AutoShape 8"/>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i="1"/>
                <a:t>b</a:t>
              </a:r>
            </a:p>
          </p:txBody>
        </p:sp>
        <p:sp>
          <p:nvSpPr>
            <p:cNvPr id="12298" name="AutoShape 9"/>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i="1"/>
                <a:t>p</a:t>
              </a:r>
            </a:p>
          </p:txBody>
        </p:sp>
        <p:sp>
          <p:nvSpPr>
            <p:cNvPr id="12299" name="AutoShape 10"/>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i="1"/>
                <a:t>q</a:t>
              </a:r>
            </a:p>
          </p:txBody>
        </p:sp>
        <p:sp>
          <p:nvSpPr>
            <p:cNvPr id="12300" name="AutoShape 11"/>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i="1"/>
                <a:t>c</a:t>
              </a:r>
            </a:p>
          </p:txBody>
        </p:sp>
        <p:sp>
          <p:nvSpPr>
            <p:cNvPr id="12301" name="AutoShape 12"/>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i="1"/>
                <a:t>e</a:t>
              </a:r>
            </a:p>
          </p:txBody>
        </p:sp>
        <p:sp>
          <p:nvSpPr>
            <p:cNvPr id="12302" name="AutoShape 13"/>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i="1"/>
                <a:t>h</a:t>
              </a:r>
            </a:p>
          </p:txBody>
        </p:sp>
        <p:sp>
          <p:nvSpPr>
            <p:cNvPr id="12303" name="AutoShape 14"/>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i="1"/>
                <a:t>a</a:t>
              </a:r>
            </a:p>
          </p:txBody>
        </p:sp>
        <p:sp>
          <p:nvSpPr>
            <p:cNvPr id="12304" name="AutoShape 15"/>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i="1"/>
                <a:t>f</a:t>
              </a:r>
            </a:p>
          </p:txBody>
        </p:sp>
        <p:sp>
          <p:nvSpPr>
            <p:cNvPr id="12305" name="AutoShape 16"/>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i="1"/>
                <a:t>r</a:t>
              </a:r>
            </a:p>
          </p:txBody>
        </p:sp>
        <p:cxnSp>
          <p:nvCxnSpPr>
            <p:cNvPr id="12306" name="AutoShape 17"/>
            <p:cNvCxnSpPr>
              <a:cxnSpLocks noChangeShapeType="1"/>
              <a:stCxn id="12294" idx="5"/>
              <a:endCxn id="12298" idx="2"/>
            </p:cNvCxnSpPr>
            <p:nvPr/>
          </p:nvCxnSpPr>
          <p:spPr bwMode="auto">
            <a:xfrm>
              <a:off x="746" y="2618"/>
              <a:ext cx="454" cy="358"/>
            </a:xfrm>
            <a:prstGeom prst="straightConnector1">
              <a:avLst/>
            </a:prstGeom>
            <a:noFill/>
            <a:ln w="9525">
              <a:solidFill>
                <a:schemeClr val="tx1"/>
              </a:solidFill>
              <a:round/>
              <a:headEnd/>
              <a:tailEnd type="triangle" w="lg" len="lg"/>
            </a:ln>
          </p:spPr>
        </p:cxnSp>
        <p:cxnSp>
          <p:nvCxnSpPr>
            <p:cNvPr id="12307" name="AutoShape 18"/>
            <p:cNvCxnSpPr>
              <a:cxnSpLocks noChangeShapeType="1"/>
              <a:stCxn id="12298" idx="5"/>
              <a:endCxn id="12299" idx="2"/>
            </p:cNvCxnSpPr>
            <p:nvPr/>
          </p:nvCxnSpPr>
          <p:spPr bwMode="auto">
            <a:xfrm flipV="1">
              <a:off x="1610" y="3120"/>
              <a:ext cx="742" cy="26"/>
            </a:xfrm>
            <a:prstGeom prst="straightConnector1">
              <a:avLst/>
            </a:prstGeom>
            <a:noFill/>
            <a:ln w="9525">
              <a:solidFill>
                <a:schemeClr val="tx1"/>
              </a:solidFill>
              <a:round/>
              <a:headEnd/>
              <a:tailEnd type="triangle" w="lg" len="lg"/>
            </a:ln>
          </p:spPr>
        </p:cxnSp>
        <p:cxnSp>
          <p:nvCxnSpPr>
            <p:cNvPr id="12308" name="AutoShape 19"/>
            <p:cNvCxnSpPr>
              <a:cxnSpLocks noChangeShapeType="1"/>
              <a:stCxn id="12302" idx="3"/>
              <a:endCxn id="12299" idx="7"/>
            </p:cNvCxnSpPr>
            <p:nvPr/>
          </p:nvCxnSpPr>
          <p:spPr bwMode="auto">
            <a:xfrm flipH="1">
              <a:off x="2762" y="2666"/>
              <a:ext cx="476" cy="284"/>
            </a:xfrm>
            <a:prstGeom prst="straightConnector1">
              <a:avLst/>
            </a:prstGeom>
            <a:noFill/>
            <a:ln w="9525">
              <a:solidFill>
                <a:schemeClr val="tx1"/>
              </a:solidFill>
              <a:round/>
              <a:headEnd/>
              <a:tailEnd type="triangle" w="lg" len="lg"/>
            </a:ln>
          </p:spPr>
        </p:cxnSp>
        <p:cxnSp>
          <p:nvCxnSpPr>
            <p:cNvPr id="12309" name="AutoShape 20"/>
            <p:cNvCxnSpPr>
              <a:cxnSpLocks noChangeShapeType="1"/>
              <a:stCxn id="12302" idx="2"/>
              <a:endCxn id="12298" idx="6"/>
            </p:cNvCxnSpPr>
            <p:nvPr/>
          </p:nvCxnSpPr>
          <p:spPr bwMode="auto">
            <a:xfrm flipH="1">
              <a:off x="1680" y="2496"/>
              <a:ext cx="1488" cy="480"/>
            </a:xfrm>
            <a:prstGeom prst="straightConnector1">
              <a:avLst/>
            </a:prstGeom>
            <a:noFill/>
            <a:ln w="9525">
              <a:solidFill>
                <a:schemeClr val="tx1"/>
              </a:solidFill>
              <a:round/>
              <a:headEnd/>
              <a:tailEnd type="triangle" w="lg" len="lg"/>
            </a:ln>
          </p:spPr>
        </p:cxnSp>
        <p:cxnSp>
          <p:nvCxnSpPr>
            <p:cNvPr id="12310" name="AutoShape 21"/>
            <p:cNvCxnSpPr>
              <a:cxnSpLocks noChangeShapeType="1"/>
              <a:stCxn id="12301" idx="4"/>
              <a:endCxn id="12302" idx="7"/>
            </p:cNvCxnSpPr>
            <p:nvPr/>
          </p:nvCxnSpPr>
          <p:spPr bwMode="auto">
            <a:xfrm flipH="1">
              <a:off x="3578" y="2064"/>
              <a:ext cx="214" cy="262"/>
            </a:xfrm>
            <a:prstGeom prst="straightConnector1">
              <a:avLst/>
            </a:prstGeom>
            <a:noFill/>
            <a:ln w="9525">
              <a:solidFill>
                <a:schemeClr val="tx1"/>
              </a:solidFill>
              <a:round/>
              <a:headEnd/>
              <a:tailEnd type="triangle" w="lg" len="lg"/>
            </a:ln>
          </p:spPr>
        </p:cxnSp>
        <p:cxnSp>
          <p:nvCxnSpPr>
            <p:cNvPr id="12311" name="AutoShape 22"/>
            <p:cNvCxnSpPr>
              <a:cxnSpLocks noChangeShapeType="1"/>
              <a:stCxn id="12301" idx="5"/>
              <a:endCxn id="12305" idx="1"/>
            </p:cNvCxnSpPr>
            <p:nvPr/>
          </p:nvCxnSpPr>
          <p:spPr bwMode="auto">
            <a:xfrm>
              <a:off x="3962" y="1994"/>
              <a:ext cx="476" cy="812"/>
            </a:xfrm>
            <a:prstGeom prst="straightConnector1">
              <a:avLst/>
            </a:prstGeom>
            <a:noFill/>
            <a:ln w="9525">
              <a:solidFill>
                <a:schemeClr val="tx1"/>
              </a:solidFill>
              <a:round/>
              <a:headEnd/>
              <a:tailEnd type="triangle" w="lg" len="lg"/>
            </a:ln>
          </p:spPr>
        </p:cxnSp>
        <p:cxnSp>
          <p:nvCxnSpPr>
            <p:cNvPr id="12312" name="AutoShape 23"/>
            <p:cNvCxnSpPr>
              <a:cxnSpLocks noChangeShapeType="1"/>
              <a:stCxn id="12305" idx="0"/>
              <a:endCxn id="12304" idx="4"/>
            </p:cNvCxnSpPr>
            <p:nvPr/>
          </p:nvCxnSpPr>
          <p:spPr bwMode="auto">
            <a:xfrm flipV="1">
              <a:off x="4608" y="2352"/>
              <a:ext cx="192" cy="384"/>
            </a:xfrm>
            <a:prstGeom prst="straightConnector1">
              <a:avLst/>
            </a:prstGeom>
            <a:noFill/>
            <a:ln w="9525">
              <a:solidFill>
                <a:schemeClr val="tx1"/>
              </a:solidFill>
              <a:round/>
              <a:headEnd/>
              <a:tailEnd type="triangle" w="lg" len="lg"/>
            </a:ln>
          </p:spPr>
        </p:cxnSp>
        <p:cxnSp>
          <p:nvCxnSpPr>
            <p:cNvPr id="12313" name="AutoShape 24"/>
            <p:cNvCxnSpPr>
              <a:cxnSpLocks noChangeShapeType="1"/>
              <a:stCxn id="12304" idx="0"/>
              <a:endCxn id="12295" idx="4"/>
            </p:cNvCxnSpPr>
            <p:nvPr/>
          </p:nvCxnSpPr>
          <p:spPr bwMode="auto">
            <a:xfrm flipV="1">
              <a:off x="4800" y="1056"/>
              <a:ext cx="144" cy="816"/>
            </a:xfrm>
            <a:prstGeom prst="straightConnector1">
              <a:avLst/>
            </a:prstGeom>
            <a:noFill/>
            <a:ln w="9525">
              <a:solidFill>
                <a:schemeClr val="tx1"/>
              </a:solidFill>
              <a:round/>
              <a:headEnd/>
              <a:tailEnd type="triangle" w="lg" len="lg"/>
            </a:ln>
          </p:spPr>
        </p:cxnSp>
        <p:cxnSp>
          <p:nvCxnSpPr>
            <p:cNvPr id="12314" name="AutoShape 25"/>
            <p:cNvCxnSpPr>
              <a:cxnSpLocks noChangeShapeType="1"/>
              <a:stCxn id="12294" idx="7"/>
            </p:cNvCxnSpPr>
            <p:nvPr/>
          </p:nvCxnSpPr>
          <p:spPr bwMode="auto">
            <a:xfrm flipV="1">
              <a:off x="746" y="2016"/>
              <a:ext cx="982" cy="262"/>
            </a:xfrm>
            <a:prstGeom prst="straightConnector1">
              <a:avLst/>
            </a:prstGeom>
            <a:noFill/>
            <a:ln w="9525">
              <a:solidFill>
                <a:schemeClr val="tx1"/>
              </a:solidFill>
              <a:round/>
              <a:headEnd/>
              <a:tailEnd type="triangle" w="lg" len="lg"/>
            </a:ln>
          </p:spPr>
        </p:cxnSp>
        <p:cxnSp>
          <p:nvCxnSpPr>
            <p:cNvPr id="12315" name="AutoShape 26"/>
            <p:cNvCxnSpPr>
              <a:cxnSpLocks noChangeShapeType="1"/>
              <a:stCxn id="12296" idx="1"/>
              <a:endCxn id="12297" idx="5"/>
            </p:cNvCxnSpPr>
            <p:nvPr/>
          </p:nvCxnSpPr>
          <p:spPr bwMode="auto">
            <a:xfrm flipH="1" flipV="1">
              <a:off x="1130" y="1466"/>
              <a:ext cx="668" cy="380"/>
            </a:xfrm>
            <a:prstGeom prst="straightConnector1">
              <a:avLst/>
            </a:prstGeom>
            <a:noFill/>
            <a:ln w="9525">
              <a:solidFill>
                <a:schemeClr val="tx1"/>
              </a:solidFill>
              <a:round/>
              <a:headEnd/>
              <a:tailEnd type="triangle" w="lg" len="lg"/>
            </a:ln>
          </p:spPr>
        </p:cxnSp>
        <p:cxnSp>
          <p:nvCxnSpPr>
            <p:cNvPr id="12316" name="AutoShape 27"/>
            <p:cNvCxnSpPr>
              <a:cxnSpLocks noChangeShapeType="1"/>
              <a:endCxn id="12303" idx="2"/>
            </p:cNvCxnSpPr>
            <p:nvPr/>
          </p:nvCxnSpPr>
          <p:spPr bwMode="auto">
            <a:xfrm flipV="1">
              <a:off x="1152" y="864"/>
              <a:ext cx="432" cy="262"/>
            </a:xfrm>
            <a:prstGeom prst="straightConnector1">
              <a:avLst/>
            </a:prstGeom>
            <a:noFill/>
            <a:ln w="9525">
              <a:solidFill>
                <a:schemeClr val="tx1"/>
              </a:solidFill>
              <a:round/>
              <a:headEnd/>
              <a:tailEnd type="triangle" w="lg" len="lg"/>
            </a:ln>
          </p:spPr>
        </p:cxnSp>
        <p:cxnSp>
          <p:nvCxnSpPr>
            <p:cNvPr id="12317" name="AutoShape 28"/>
            <p:cNvCxnSpPr>
              <a:cxnSpLocks noChangeShapeType="1"/>
              <a:stCxn id="12300" idx="2"/>
              <a:endCxn id="12303" idx="6"/>
            </p:cNvCxnSpPr>
            <p:nvPr/>
          </p:nvCxnSpPr>
          <p:spPr bwMode="auto">
            <a:xfrm flipH="1" flipV="1">
              <a:off x="2064" y="864"/>
              <a:ext cx="816" cy="384"/>
            </a:xfrm>
            <a:prstGeom prst="straightConnector1">
              <a:avLst/>
            </a:prstGeom>
            <a:noFill/>
            <a:ln w="9525">
              <a:solidFill>
                <a:schemeClr val="tx1"/>
              </a:solidFill>
              <a:round/>
              <a:headEnd/>
              <a:tailEnd type="triangle" w="lg" len="lg"/>
            </a:ln>
          </p:spPr>
        </p:cxnSp>
        <p:cxnSp>
          <p:nvCxnSpPr>
            <p:cNvPr id="12318" name="AutoShape 29"/>
            <p:cNvCxnSpPr>
              <a:cxnSpLocks noChangeShapeType="1"/>
              <a:stCxn id="12296" idx="7"/>
              <a:endCxn id="12300" idx="3"/>
            </p:cNvCxnSpPr>
            <p:nvPr/>
          </p:nvCxnSpPr>
          <p:spPr bwMode="auto">
            <a:xfrm flipV="1">
              <a:off x="2138" y="1418"/>
              <a:ext cx="812" cy="428"/>
            </a:xfrm>
            <a:prstGeom prst="straightConnector1">
              <a:avLst/>
            </a:prstGeom>
            <a:noFill/>
            <a:ln w="9525">
              <a:solidFill>
                <a:schemeClr val="tx1"/>
              </a:solidFill>
              <a:round/>
              <a:headEnd/>
              <a:tailEnd type="triangle" w="lg" len="lg"/>
            </a:ln>
          </p:spPr>
        </p:cxnSp>
        <p:cxnSp>
          <p:nvCxnSpPr>
            <p:cNvPr id="12319" name="AutoShape 30"/>
            <p:cNvCxnSpPr>
              <a:cxnSpLocks noChangeShapeType="1"/>
              <a:stCxn id="12296" idx="6"/>
              <a:endCxn id="12301" idx="2"/>
            </p:cNvCxnSpPr>
            <p:nvPr/>
          </p:nvCxnSpPr>
          <p:spPr bwMode="auto">
            <a:xfrm flipV="1">
              <a:off x="2208" y="1824"/>
              <a:ext cx="1344" cy="192"/>
            </a:xfrm>
            <a:prstGeom prst="straightConnector1">
              <a:avLst/>
            </a:prstGeom>
            <a:noFill/>
            <a:ln w="9525">
              <a:solidFill>
                <a:schemeClr val="tx1"/>
              </a:solidFill>
              <a:round/>
              <a:headEnd/>
              <a:tailEnd type="triangle" w="lg" len="lg"/>
            </a:ln>
          </p:spPr>
        </p:cxnSp>
        <p:cxnSp>
          <p:nvCxnSpPr>
            <p:cNvPr id="12320" name="AutoShape 31"/>
            <p:cNvCxnSpPr>
              <a:cxnSpLocks noChangeShapeType="1"/>
              <a:stCxn id="12304" idx="1"/>
              <a:endCxn id="12300" idx="6"/>
            </p:cNvCxnSpPr>
            <p:nvPr/>
          </p:nvCxnSpPr>
          <p:spPr bwMode="auto">
            <a:xfrm rot="5400000" flipH="1">
              <a:off x="3648" y="960"/>
              <a:ext cx="694" cy="1270"/>
            </a:xfrm>
            <a:prstGeom prst="curvedConnector2">
              <a:avLst/>
            </a:prstGeom>
            <a:noFill/>
            <a:ln w="9525">
              <a:solidFill>
                <a:schemeClr val="tx1"/>
              </a:solidFill>
              <a:round/>
              <a:headEnd/>
              <a:tailEnd type="triangle" w="lg" len="lg"/>
            </a:ln>
          </p:spPr>
        </p:cxnSp>
        <p:cxnSp>
          <p:nvCxnSpPr>
            <p:cNvPr id="12321" name="AutoShape 32"/>
            <p:cNvCxnSpPr>
              <a:cxnSpLocks noChangeShapeType="1"/>
              <a:stCxn id="12294" idx="6"/>
              <a:endCxn id="12301" idx="3"/>
            </p:cNvCxnSpPr>
            <p:nvPr/>
          </p:nvCxnSpPr>
          <p:spPr bwMode="auto">
            <a:xfrm flipV="1">
              <a:off x="816" y="1994"/>
              <a:ext cx="2806" cy="454"/>
            </a:xfrm>
            <a:prstGeom prst="curvedConnector2">
              <a:avLst/>
            </a:prstGeom>
            <a:noFill/>
            <a:ln w="9525">
              <a:solidFill>
                <a:schemeClr val="tx1"/>
              </a:solidFill>
              <a:round/>
              <a:headEnd/>
              <a:tailEnd type="triangle" w="lg" len="lg"/>
            </a:ln>
          </p:spPr>
        </p:cxnSp>
      </p:grpSp>
      <p:sp>
        <p:nvSpPr>
          <p:cNvPr id="12293" name="Text Box 33"/>
          <p:cNvSpPr txBox="1">
            <a:spLocks noChangeArrowheads="1"/>
          </p:cNvSpPr>
          <p:nvPr/>
        </p:nvSpPr>
        <p:spPr bwMode="auto">
          <a:xfrm>
            <a:off x="7696200" y="4845049"/>
            <a:ext cx="3352800" cy="646327"/>
          </a:xfrm>
          <a:prstGeom prst="rect">
            <a:avLst/>
          </a:prstGeom>
          <a:noFill/>
          <a:ln w="9525">
            <a:noFill/>
            <a:miter lim="800000"/>
            <a:headEnd/>
            <a:tailEnd/>
          </a:ln>
        </p:spPr>
        <p:txBody>
          <a:bodyPr lIns="91432" tIns="45718" rIns="91432" bIns="45718">
            <a:spAutoFit/>
          </a:bodyPr>
          <a:lstStyle/>
          <a:p>
            <a:pPr algn="ctr">
              <a:spcBef>
                <a:spcPct val="50000"/>
              </a:spcBef>
            </a:pPr>
            <a:r>
              <a:rPr lang="en-US" i="1" dirty="0">
                <a:latin typeface="Calibri" pitchFamily="34" charset="0"/>
              </a:rPr>
              <a:t>Tiny state space graph for a tiny search problem</a:t>
            </a:r>
          </a:p>
        </p:txBody>
      </p:sp>
    </p:spTree>
    <p:extLst>
      <p:ext uri="{BB962C8B-B14F-4D97-AF65-F5344CB8AC3E}">
        <p14:creationId xmlns:p14="http://schemas.microsoft.com/office/powerpoint/2010/main" val="3163490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Search Trees</a:t>
            </a:r>
          </a:p>
        </p:txBody>
      </p:sp>
      <p:sp>
        <p:nvSpPr>
          <p:cNvPr id="13315" name="Rectangle 3"/>
          <p:cNvSpPr>
            <a:spLocks noGrp="1" noChangeArrowheads="1"/>
          </p:cNvSpPr>
          <p:nvPr>
            <p:ph idx="1"/>
          </p:nvPr>
        </p:nvSpPr>
        <p:spPr>
          <a:xfrm>
            <a:off x="1524000" y="4114800"/>
            <a:ext cx="9525000" cy="2362200"/>
          </a:xfrm>
        </p:spPr>
        <p:txBody>
          <a:bodyPr/>
          <a:lstStyle/>
          <a:p>
            <a:pPr eaLnBrk="1" hangingPunct="1"/>
            <a:r>
              <a:rPr lang="en-US" sz="2400" dirty="0"/>
              <a:t>A search tree:</a:t>
            </a:r>
          </a:p>
          <a:p>
            <a:pPr lvl="1" eaLnBrk="1" hangingPunct="1"/>
            <a:r>
              <a:rPr lang="en-US" sz="2000" dirty="0"/>
              <a:t>A “what if” tree of plans and their outcomes</a:t>
            </a:r>
          </a:p>
          <a:p>
            <a:pPr lvl="1" eaLnBrk="1" hangingPunct="1"/>
            <a:r>
              <a:rPr lang="en-US" sz="2000" dirty="0"/>
              <a:t>The start state is the root node</a:t>
            </a:r>
          </a:p>
          <a:p>
            <a:pPr lvl="1" eaLnBrk="1" hangingPunct="1"/>
            <a:r>
              <a:rPr lang="en-US" sz="2000" dirty="0"/>
              <a:t>Children correspond to successors</a:t>
            </a:r>
          </a:p>
          <a:p>
            <a:pPr lvl="1" eaLnBrk="1" hangingPunct="1"/>
            <a:r>
              <a:rPr lang="en-US" sz="2000" dirty="0"/>
              <a:t>Nodes show states, but correspond to PLANS that achieve those states</a:t>
            </a:r>
          </a:p>
          <a:p>
            <a:pPr lvl="1" eaLnBrk="1" hangingPunct="1"/>
            <a:r>
              <a:rPr lang="en-US" sz="2000" dirty="0">
                <a:solidFill>
                  <a:srgbClr val="CC0000"/>
                </a:solidFill>
              </a:rPr>
              <a:t>For most problems, we can never actually build the whole tree</a:t>
            </a:r>
          </a:p>
        </p:txBody>
      </p:sp>
      <p:pic>
        <p:nvPicPr>
          <p:cNvPr id="13316" name="Picture 4"/>
          <p:cNvPicPr>
            <a:picLocks noChangeAspect="1" noChangeArrowheads="1"/>
          </p:cNvPicPr>
          <p:nvPr/>
        </p:nvPicPr>
        <p:blipFill>
          <a:blip r:embed="rId3" cstate="print"/>
          <a:srcRect/>
          <a:stretch>
            <a:fillRect/>
          </a:stretch>
        </p:blipFill>
        <p:spPr bwMode="auto">
          <a:xfrm>
            <a:off x="3962403" y="1524000"/>
            <a:ext cx="560388" cy="568325"/>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2819401" y="2590803"/>
            <a:ext cx="552451" cy="560388"/>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5181601" y="2590803"/>
            <a:ext cx="552451" cy="560388"/>
          </a:xfrm>
          <a:prstGeom prst="rect">
            <a:avLst/>
          </a:prstGeom>
          <a:noFill/>
          <a:ln w="9525">
            <a:noFill/>
            <a:miter lim="800000"/>
            <a:headEnd/>
            <a:tailEnd/>
          </a:ln>
        </p:spPr>
      </p:pic>
      <p:sp>
        <p:nvSpPr>
          <p:cNvPr id="13319" name="Line 7"/>
          <p:cNvSpPr>
            <a:spLocks noChangeShapeType="1"/>
          </p:cNvSpPr>
          <p:nvPr/>
        </p:nvSpPr>
        <p:spPr bwMode="auto">
          <a:xfrm>
            <a:off x="4267200" y="2209800"/>
            <a:ext cx="1143000" cy="304800"/>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13320" name="Line 8"/>
          <p:cNvSpPr>
            <a:spLocks noChangeShapeType="1"/>
          </p:cNvSpPr>
          <p:nvPr/>
        </p:nvSpPr>
        <p:spPr bwMode="auto">
          <a:xfrm flipH="1">
            <a:off x="3124200" y="2209800"/>
            <a:ext cx="1066800" cy="304800"/>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13321" name="Text Box 9"/>
          <p:cNvSpPr txBox="1">
            <a:spLocks noChangeArrowheads="1"/>
          </p:cNvSpPr>
          <p:nvPr/>
        </p:nvSpPr>
        <p:spPr bwMode="auto">
          <a:xfrm>
            <a:off x="4724400" y="2051051"/>
            <a:ext cx="990600" cy="369328"/>
          </a:xfrm>
          <a:prstGeom prst="rect">
            <a:avLst/>
          </a:prstGeom>
          <a:noFill/>
          <a:ln w="9525">
            <a:noFill/>
            <a:miter lim="800000"/>
            <a:headEnd/>
            <a:tailEnd/>
          </a:ln>
        </p:spPr>
        <p:txBody>
          <a:bodyPr lIns="91432" tIns="45718" rIns="91432" bIns="45718">
            <a:spAutoFit/>
          </a:bodyPr>
          <a:lstStyle/>
          <a:p>
            <a:pPr>
              <a:spcBef>
                <a:spcPct val="50000"/>
              </a:spcBef>
            </a:pPr>
            <a:r>
              <a:rPr lang="en-US">
                <a:latin typeface="Calibri" pitchFamily="34" charset="0"/>
              </a:rPr>
              <a:t>“E”, 1.0</a:t>
            </a:r>
          </a:p>
        </p:txBody>
      </p:sp>
      <p:sp>
        <p:nvSpPr>
          <p:cNvPr id="13322" name="Text Box 10"/>
          <p:cNvSpPr txBox="1">
            <a:spLocks noChangeArrowheads="1"/>
          </p:cNvSpPr>
          <p:nvPr/>
        </p:nvSpPr>
        <p:spPr bwMode="auto">
          <a:xfrm>
            <a:off x="2757488" y="2051051"/>
            <a:ext cx="1143000" cy="369328"/>
          </a:xfrm>
          <a:prstGeom prst="rect">
            <a:avLst/>
          </a:prstGeom>
          <a:noFill/>
          <a:ln w="9525">
            <a:noFill/>
            <a:miter lim="800000"/>
            <a:headEnd/>
            <a:tailEnd/>
          </a:ln>
        </p:spPr>
        <p:txBody>
          <a:bodyPr lIns="91432" tIns="45718" rIns="91432" bIns="45718">
            <a:spAutoFit/>
          </a:bodyPr>
          <a:lstStyle/>
          <a:p>
            <a:pPr>
              <a:spcBef>
                <a:spcPct val="50000"/>
              </a:spcBef>
            </a:pPr>
            <a:r>
              <a:rPr lang="en-US">
                <a:latin typeface="Calibri" pitchFamily="34" charset="0"/>
              </a:rPr>
              <a:t>“N”, 1.0</a:t>
            </a:r>
          </a:p>
        </p:txBody>
      </p:sp>
      <p:sp>
        <p:nvSpPr>
          <p:cNvPr id="13323" name="Line 11"/>
          <p:cNvSpPr>
            <a:spLocks noChangeShapeType="1"/>
          </p:cNvSpPr>
          <p:nvPr/>
        </p:nvSpPr>
        <p:spPr bwMode="auto">
          <a:xfrm>
            <a:off x="3124200" y="3276600"/>
            <a:ext cx="60960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3324" name="Line 12"/>
          <p:cNvSpPr>
            <a:spLocks noChangeShapeType="1"/>
          </p:cNvSpPr>
          <p:nvPr/>
        </p:nvSpPr>
        <p:spPr bwMode="auto">
          <a:xfrm flipH="1">
            <a:off x="2362200" y="3276600"/>
            <a:ext cx="60960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3325" name="Line 13"/>
          <p:cNvSpPr>
            <a:spLocks noChangeShapeType="1"/>
          </p:cNvSpPr>
          <p:nvPr/>
        </p:nvSpPr>
        <p:spPr bwMode="auto">
          <a:xfrm>
            <a:off x="3048000" y="3276600"/>
            <a:ext cx="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3326" name="Line 14"/>
          <p:cNvSpPr>
            <a:spLocks noChangeShapeType="1"/>
          </p:cNvSpPr>
          <p:nvPr/>
        </p:nvSpPr>
        <p:spPr bwMode="auto">
          <a:xfrm>
            <a:off x="5486400" y="3276600"/>
            <a:ext cx="60960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3327" name="Line 15"/>
          <p:cNvSpPr>
            <a:spLocks noChangeShapeType="1"/>
          </p:cNvSpPr>
          <p:nvPr/>
        </p:nvSpPr>
        <p:spPr bwMode="auto">
          <a:xfrm flipH="1">
            <a:off x="4724400" y="3276600"/>
            <a:ext cx="60960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3328" name="Line 16"/>
          <p:cNvSpPr>
            <a:spLocks noChangeShapeType="1"/>
          </p:cNvSpPr>
          <p:nvPr/>
        </p:nvSpPr>
        <p:spPr bwMode="auto">
          <a:xfrm>
            <a:off x="5410200" y="3276600"/>
            <a:ext cx="0" cy="304800"/>
          </a:xfrm>
          <a:prstGeom prst="line">
            <a:avLst/>
          </a:prstGeom>
          <a:noFill/>
          <a:ln w="9525">
            <a:solidFill>
              <a:schemeClr val="tx1"/>
            </a:solidFill>
            <a:round/>
            <a:headEnd/>
            <a:tailEnd type="triangle" w="med" len="med"/>
          </a:ln>
        </p:spPr>
        <p:txBody>
          <a:bodyPr lIns="91432" tIns="45718" rIns="91432" bIns="45718"/>
          <a:lstStyle/>
          <a:p>
            <a:endParaRPr lang="en-US"/>
          </a:p>
        </p:txBody>
      </p:sp>
      <p:sp>
        <p:nvSpPr>
          <p:cNvPr id="17" name="Right Arrow 16"/>
          <p:cNvSpPr/>
          <p:nvPr/>
        </p:nvSpPr>
        <p:spPr>
          <a:xfrm rot="10800000">
            <a:off x="6400800" y="1600199"/>
            <a:ext cx="1371600" cy="381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8" name="TextBox 17"/>
          <p:cNvSpPr txBox="1"/>
          <p:nvPr/>
        </p:nvSpPr>
        <p:spPr>
          <a:xfrm>
            <a:off x="8077200" y="1535672"/>
            <a:ext cx="3048000" cy="400105"/>
          </a:xfrm>
          <a:prstGeom prst="rect">
            <a:avLst/>
          </a:prstGeom>
          <a:noFill/>
        </p:spPr>
        <p:txBody>
          <a:bodyPr wrap="square" lIns="91436" tIns="45718" rIns="91436" bIns="45718" rtlCol="0">
            <a:spAutoFit/>
          </a:bodyPr>
          <a:lstStyle/>
          <a:p>
            <a:r>
              <a:rPr lang="en-US" sz="2000" dirty="0">
                <a:latin typeface="Calibri" pitchFamily="34" charset="0"/>
              </a:rPr>
              <a:t>This is now / start</a:t>
            </a:r>
          </a:p>
        </p:txBody>
      </p:sp>
      <p:sp>
        <p:nvSpPr>
          <p:cNvPr id="19" name="Right Arrow 18"/>
          <p:cNvSpPr/>
          <p:nvPr/>
        </p:nvSpPr>
        <p:spPr>
          <a:xfrm rot="10800000">
            <a:off x="6400800" y="2666999"/>
            <a:ext cx="1371600" cy="381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0" name="TextBox 19"/>
          <p:cNvSpPr txBox="1"/>
          <p:nvPr/>
        </p:nvSpPr>
        <p:spPr>
          <a:xfrm>
            <a:off x="8077200" y="2602472"/>
            <a:ext cx="3048000" cy="400105"/>
          </a:xfrm>
          <a:prstGeom prst="rect">
            <a:avLst/>
          </a:prstGeom>
          <a:noFill/>
        </p:spPr>
        <p:txBody>
          <a:bodyPr wrap="square" lIns="91436" tIns="45718" rIns="91436" bIns="45718" rtlCol="0">
            <a:spAutoFit/>
          </a:bodyPr>
          <a:lstStyle/>
          <a:p>
            <a:r>
              <a:rPr lang="en-US" sz="2000" dirty="0">
                <a:latin typeface="Calibri" pitchFamily="34" charset="0"/>
              </a:rPr>
              <a:t>Possible futures</a:t>
            </a:r>
          </a:p>
        </p:txBody>
      </p:sp>
    </p:spTree>
    <p:extLst>
      <p:ext uri="{BB962C8B-B14F-4D97-AF65-F5344CB8AC3E}">
        <p14:creationId xmlns:p14="http://schemas.microsoft.com/office/powerpoint/2010/main" val="29074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31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32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332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3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3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315">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15">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315">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315">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315">
                                            <p:txEl>
                                              <p:pRg st="4" end="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nimBg="1"/>
      <p:bldP spid="13319" grpId="1" animBg="1"/>
      <p:bldP spid="13320" grpId="0" animBg="1"/>
      <p:bldP spid="13320" grpId="1" animBg="1"/>
      <p:bldP spid="13321" grpId="0"/>
      <p:bldP spid="13321" grpId="1"/>
      <p:bldP spid="13322" grpId="0"/>
      <p:bldP spid="13322" grpId="1"/>
      <p:bldP spid="13323" grpId="0" animBg="1"/>
      <p:bldP spid="13324" grpId="0" animBg="1"/>
      <p:bldP spid="13325" grpId="0" animBg="1"/>
      <p:bldP spid="13326" grpId="0" animBg="1"/>
      <p:bldP spid="13327" grpId="0" animBg="1"/>
      <p:bldP spid="13328" grpId="0" animBg="1"/>
      <p:bldP spid="17" grpId="0" animBg="1"/>
      <p:bldP spid="18" grpId="0"/>
      <p:bldP spid="19"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BB5D8C3-D345-0546-97AF-C9C365ABF581}"/>
              </a:ext>
            </a:extLst>
          </p:cNvPr>
          <p:cNvPicPr>
            <a:picLocks noChangeAspect="1"/>
          </p:cNvPicPr>
          <p:nvPr/>
        </p:nvPicPr>
        <p:blipFill>
          <a:blip r:embed="rId2"/>
          <a:stretch>
            <a:fillRect/>
          </a:stretch>
        </p:blipFill>
        <p:spPr>
          <a:xfrm>
            <a:off x="2057400" y="742950"/>
            <a:ext cx="8077200" cy="5372100"/>
          </a:xfrm>
          <a:prstGeom prst="rect">
            <a:avLst/>
          </a:prstGeom>
        </p:spPr>
      </p:pic>
    </p:spTree>
    <p:extLst>
      <p:ext uri="{BB962C8B-B14F-4D97-AF65-F5344CB8AC3E}">
        <p14:creationId xmlns:p14="http://schemas.microsoft.com/office/powerpoint/2010/main" val="4129148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6858002" y="1758699"/>
            <a:ext cx="4889500" cy="3880103"/>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600" dirty="0"/>
          </a:p>
        </p:txBody>
      </p:sp>
      <p:sp>
        <p:nvSpPr>
          <p:cNvPr id="97" name="Rounded Rectangle 96"/>
          <p:cNvSpPr/>
          <p:nvPr/>
        </p:nvSpPr>
        <p:spPr>
          <a:xfrm>
            <a:off x="381000" y="1752600"/>
            <a:ext cx="3886200" cy="3886200"/>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7410" name="Rectangle 2"/>
          <p:cNvSpPr>
            <a:spLocks noGrp="1" noChangeArrowheads="1"/>
          </p:cNvSpPr>
          <p:nvPr>
            <p:ph type="title"/>
          </p:nvPr>
        </p:nvSpPr>
        <p:spPr/>
        <p:txBody>
          <a:bodyPr/>
          <a:lstStyle/>
          <a:p>
            <a:pPr eaLnBrk="1" hangingPunct="1"/>
            <a:r>
              <a:rPr lang="en-US" dirty="0"/>
              <a:t>State Space Graphs vs. Search Trees</a:t>
            </a:r>
          </a:p>
        </p:txBody>
      </p:sp>
      <p:sp>
        <p:nvSpPr>
          <p:cNvPr id="17446" name="Text Box 4"/>
          <p:cNvSpPr txBox="1">
            <a:spLocks noChangeArrowheads="1"/>
          </p:cNvSpPr>
          <p:nvPr/>
        </p:nvSpPr>
        <p:spPr bwMode="auto">
          <a:xfrm>
            <a:off x="9232902" y="2692717"/>
            <a:ext cx="825500"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t>S</a:t>
            </a:r>
          </a:p>
        </p:txBody>
      </p:sp>
      <p:sp>
        <p:nvSpPr>
          <p:cNvPr id="17447" name="Text Box 5"/>
          <p:cNvSpPr txBox="1">
            <a:spLocks noChangeArrowheads="1"/>
          </p:cNvSpPr>
          <p:nvPr/>
        </p:nvSpPr>
        <p:spPr bwMode="auto">
          <a:xfrm>
            <a:off x="7010402" y="397618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sp>
        <p:nvSpPr>
          <p:cNvPr id="17448" name="Text Box 6"/>
          <p:cNvSpPr txBox="1">
            <a:spLocks noChangeArrowheads="1"/>
          </p:cNvSpPr>
          <p:nvPr/>
        </p:nvSpPr>
        <p:spPr bwMode="auto">
          <a:xfrm>
            <a:off x="7010402" y="355008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b</a:t>
            </a:r>
          </a:p>
        </p:txBody>
      </p:sp>
      <p:sp>
        <p:nvSpPr>
          <p:cNvPr id="17449" name="Text Box 7"/>
          <p:cNvSpPr txBox="1">
            <a:spLocks noChangeArrowheads="1"/>
          </p:cNvSpPr>
          <p:nvPr/>
        </p:nvSpPr>
        <p:spPr bwMode="auto">
          <a:xfrm>
            <a:off x="7454902" y="316725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d</a:t>
            </a:r>
          </a:p>
        </p:txBody>
      </p:sp>
      <p:sp>
        <p:nvSpPr>
          <p:cNvPr id="17450" name="Text Box 8"/>
          <p:cNvSpPr txBox="1">
            <a:spLocks noChangeArrowheads="1"/>
          </p:cNvSpPr>
          <p:nvPr/>
        </p:nvSpPr>
        <p:spPr bwMode="auto">
          <a:xfrm>
            <a:off x="11264902" y="3113992"/>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51" name="Text Box 9"/>
          <p:cNvSpPr txBox="1">
            <a:spLocks noChangeArrowheads="1"/>
          </p:cNvSpPr>
          <p:nvPr/>
        </p:nvSpPr>
        <p:spPr bwMode="auto">
          <a:xfrm>
            <a:off x="7581902" y="397618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sp>
        <p:nvSpPr>
          <p:cNvPr id="17452" name="Text Box 10"/>
          <p:cNvSpPr txBox="1">
            <a:spLocks noChangeArrowheads="1"/>
          </p:cNvSpPr>
          <p:nvPr/>
        </p:nvSpPr>
        <p:spPr bwMode="auto">
          <a:xfrm>
            <a:off x="7581902" y="355008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cxnSp>
        <p:nvCxnSpPr>
          <p:cNvPr id="17453" name="AutoShape 11"/>
          <p:cNvCxnSpPr>
            <a:cxnSpLocks noChangeShapeType="1"/>
            <a:stCxn id="17449" idx="2"/>
            <a:endCxn id="17448" idx="0"/>
          </p:cNvCxnSpPr>
          <p:nvPr/>
        </p:nvCxnSpPr>
        <p:spPr bwMode="auto">
          <a:xfrm flipH="1">
            <a:off x="7169151" y="3505693"/>
            <a:ext cx="444500" cy="44387"/>
          </a:xfrm>
          <a:prstGeom prst="straightConnector1">
            <a:avLst/>
          </a:prstGeom>
          <a:noFill/>
          <a:ln w="28575">
            <a:solidFill>
              <a:schemeClr val="tx1"/>
            </a:solidFill>
            <a:round/>
            <a:headEnd/>
            <a:tailEnd/>
          </a:ln>
        </p:spPr>
      </p:cxnSp>
      <p:cxnSp>
        <p:nvCxnSpPr>
          <p:cNvPr id="17454" name="AutoShape 12"/>
          <p:cNvCxnSpPr>
            <a:cxnSpLocks noChangeShapeType="1"/>
            <a:stCxn id="17449" idx="2"/>
            <a:endCxn id="17452" idx="0"/>
          </p:cNvCxnSpPr>
          <p:nvPr/>
        </p:nvCxnSpPr>
        <p:spPr bwMode="auto">
          <a:xfrm>
            <a:off x="7613651" y="3505693"/>
            <a:ext cx="127000" cy="44387"/>
          </a:xfrm>
          <a:prstGeom prst="straightConnector1">
            <a:avLst/>
          </a:prstGeom>
          <a:noFill/>
          <a:ln w="28575">
            <a:solidFill>
              <a:schemeClr val="tx1"/>
            </a:solidFill>
            <a:round/>
            <a:headEnd/>
            <a:tailEnd/>
          </a:ln>
        </p:spPr>
      </p:cxnSp>
      <p:cxnSp>
        <p:nvCxnSpPr>
          <p:cNvPr id="17455" name="AutoShape 13"/>
          <p:cNvCxnSpPr>
            <a:cxnSpLocks noChangeShapeType="1"/>
            <a:stCxn id="17448" idx="2"/>
            <a:endCxn id="17447" idx="0"/>
          </p:cNvCxnSpPr>
          <p:nvPr/>
        </p:nvCxnSpPr>
        <p:spPr bwMode="auto">
          <a:xfrm>
            <a:off x="7169151" y="3888520"/>
            <a:ext cx="0" cy="87661"/>
          </a:xfrm>
          <a:prstGeom prst="straightConnector1">
            <a:avLst/>
          </a:prstGeom>
          <a:noFill/>
          <a:ln w="28575">
            <a:solidFill>
              <a:schemeClr val="tx1"/>
            </a:solidFill>
            <a:round/>
            <a:headEnd/>
            <a:tailEnd/>
          </a:ln>
        </p:spPr>
      </p:cxnSp>
      <p:cxnSp>
        <p:nvCxnSpPr>
          <p:cNvPr id="17456" name="AutoShape 14"/>
          <p:cNvCxnSpPr>
            <a:cxnSpLocks noChangeShapeType="1"/>
            <a:stCxn id="17452" idx="2"/>
            <a:endCxn id="17451" idx="0"/>
          </p:cNvCxnSpPr>
          <p:nvPr/>
        </p:nvCxnSpPr>
        <p:spPr bwMode="auto">
          <a:xfrm>
            <a:off x="7740651" y="3888520"/>
            <a:ext cx="0" cy="87661"/>
          </a:xfrm>
          <a:prstGeom prst="straightConnector1">
            <a:avLst/>
          </a:prstGeom>
          <a:noFill/>
          <a:ln w="28575">
            <a:solidFill>
              <a:schemeClr val="tx1"/>
            </a:solidFill>
            <a:round/>
            <a:headEnd/>
            <a:tailEnd/>
          </a:ln>
        </p:spPr>
      </p:cxnSp>
      <p:sp>
        <p:nvSpPr>
          <p:cNvPr id="17484" name="Text Box 16"/>
          <p:cNvSpPr txBox="1">
            <a:spLocks noChangeArrowheads="1"/>
          </p:cNvSpPr>
          <p:nvPr/>
        </p:nvSpPr>
        <p:spPr bwMode="auto">
          <a:xfrm>
            <a:off x="9753602" y="3113992"/>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e</a:t>
            </a:r>
          </a:p>
        </p:txBody>
      </p:sp>
      <p:sp>
        <p:nvSpPr>
          <p:cNvPr id="17485" name="Text Box 17"/>
          <p:cNvSpPr txBox="1">
            <a:spLocks noChangeArrowheads="1"/>
          </p:cNvSpPr>
          <p:nvPr/>
        </p:nvSpPr>
        <p:spPr bwMode="auto">
          <a:xfrm>
            <a:off x="9296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86" name="Text Box 18"/>
          <p:cNvSpPr txBox="1">
            <a:spLocks noChangeArrowheads="1"/>
          </p:cNvSpPr>
          <p:nvPr/>
        </p:nvSpPr>
        <p:spPr bwMode="auto">
          <a:xfrm>
            <a:off x="94869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h</a:t>
            </a:r>
          </a:p>
        </p:txBody>
      </p:sp>
      <p:sp>
        <p:nvSpPr>
          <p:cNvPr id="17487" name="Text Box 19"/>
          <p:cNvSpPr txBox="1">
            <a:spLocks noChangeArrowheads="1"/>
          </p:cNvSpPr>
          <p:nvPr/>
        </p:nvSpPr>
        <p:spPr bwMode="auto">
          <a:xfrm>
            <a:off x="10058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f</a:t>
            </a:r>
          </a:p>
        </p:txBody>
      </p:sp>
      <p:sp>
        <p:nvSpPr>
          <p:cNvPr id="17488" name="Text Box 20"/>
          <p:cNvSpPr txBox="1">
            <a:spLocks noChangeArrowheads="1"/>
          </p:cNvSpPr>
          <p:nvPr/>
        </p:nvSpPr>
        <p:spPr bwMode="auto">
          <a:xfrm>
            <a:off x="100584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r</a:t>
            </a:r>
          </a:p>
        </p:txBody>
      </p:sp>
      <p:sp>
        <p:nvSpPr>
          <p:cNvPr id="17489" name="Text Box 21"/>
          <p:cNvSpPr txBox="1">
            <a:spLocks noChangeArrowheads="1"/>
          </p:cNvSpPr>
          <p:nvPr/>
        </p:nvSpPr>
        <p:spPr bwMode="auto">
          <a:xfrm>
            <a:off x="9677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90" name="Text Box 22"/>
          <p:cNvSpPr txBox="1">
            <a:spLocks noChangeArrowheads="1"/>
          </p:cNvSpPr>
          <p:nvPr/>
        </p:nvSpPr>
        <p:spPr bwMode="auto">
          <a:xfrm>
            <a:off x="9296402" y="434902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91" name="Text Box 23"/>
          <p:cNvSpPr txBox="1">
            <a:spLocks noChangeArrowheads="1"/>
          </p:cNvSpPr>
          <p:nvPr/>
        </p:nvSpPr>
        <p:spPr bwMode="auto">
          <a:xfrm>
            <a:off x="9867902" y="434902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sp>
        <p:nvSpPr>
          <p:cNvPr id="17492" name="Text Box 24"/>
          <p:cNvSpPr txBox="1">
            <a:spLocks noChangeArrowheads="1"/>
          </p:cNvSpPr>
          <p:nvPr/>
        </p:nvSpPr>
        <p:spPr bwMode="auto">
          <a:xfrm>
            <a:off x="10121900" y="4392297"/>
            <a:ext cx="635000"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t>G</a:t>
            </a:r>
          </a:p>
        </p:txBody>
      </p:sp>
      <p:sp>
        <p:nvSpPr>
          <p:cNvPr id="17493" name="Text Box 25"/>
          <p:cNvSpPr txBox="1">
            <a:spLocks noChangeArrowheads="1"/>
          </p:cNvSpPr>
          <p:nvPr/>
        </p:nvSpPr>
        <p:spPr bwMode="auto">
          <a:xfrm>
            <a:off x="9867902" y="4721859"/>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cxnSp>
        <p:nvCxnSpPr>
          <p:cNvPr id="17494" name="AutoShape 26"/>
          <p:cNvCxnSpPr>
            <a:cxnSpLocks noChangeShapeType="1"/>
            <a:stCxn id="17484" idx="2"/>
            <a:endCxn id="17486" idx="0"/>
          </p:cNvCxnSpPr>
          <p:nvPr/>
        </p:nvCxnSpPr>
        <p:spPr bwMode="auto">
          <a:xfrm flipH="1">
            <a:off x="9645651" y="3452432"/>
            <a:ext cx="266700" cy="87661"/>
          </a:xfrm>
          <a:prstGeom prst="straightConnector1">
            <a:avLst/>
          </a:prstGeom>
          <a:noFill/>
          <a:ln w="28575">
            <a:solidFill>
              <a:schemeClr val="tx1"/>
            </a:solidFill>
            <a:round/>
            <a:headEnd/>
            <a:tailEnd/>
          </a:ln>
        </p:spPr>
      </p:cxnSp>
      <p:cxnSp>
        <p:nvCxnSpPr>
          <p:cNvPr id="17495" name="AutoShape 27"/>
          <p:cNvCxnSpPr>
            <a:cxnSpLocks noChangeShapeType="1"/>
            <a:stCxn id="17484" idx="2"/>
            <a:endCxn id="17488" idx="0"/>
          </p:cNvCxnSpPr>
          <p:nvPr/>
        </p:nvCxnSpPr>
        <p:spPr bwMode="auto">
          <a:xfrm>
            <a:off x="9912351" y="3452432"/>
            <a:ext cx="304800" cy="87661"/>
          </a:xfrm>
          <a:prstGeom prst="straightConnector1">
            <a:avLst/>
          </a:prstGeom>
          <a:noFill/>
          <a:ln w="28575">
            <a:solidFill>
              <a:schemeClr val="tx1"/>
            </a:solidFill>
            <a:round/>
            <a:headEnd/>
            <a:tailEnd/>
          </a:ln>
        </p:spPr>
      </p:cxnSp>
      <p:cxnSp>
        <p:nvCxnSpPr>
          <p:cNvPr id="17496" name="AutoShape 28"/>
          <p:cNvCxnSpPr>
            <a:cxnSpLocks noChangeShapeType="1"/>
            <a:stCxn id="17486" idx="2"/>
            <a:endCxn id="17485" idx="0"/>
          </p:cNvCxnSpPr>
          <p:nvPr/>
        </p:nvCxnSpPr>
        <p:spPr bwMode="auto">
          <a:xfrm flipH="1">
            <a:off x="9455151" y="3878535"/>
            <a:ext cx="190500" cy="87661"/>
          </a:xfrm>
          <a:prstGeom prst="straightConnector1">
            <a:avLst/>
          </a:prstGeom>
          <a:noFill/>
          <a:ln w="28575">
            <a:solidFill>
              <a:schemeClr val="tx1"/>
            </a:solidFill>
            <a:round/>
            <a:headEnd/>
            <a:tailEnd/>
          </a:ln>
        </p:spPr>
      </p:cxnSp>
      <p:cxnSp>
        <p:nvCxnSpPr>
          <p:cNvPr id="17497" name="AutoShape 29"/>
          <p:cNvCxnSpPr>
            <a:cxnSpLocks noChangeShapeType="1"/>
            <a:stCxn id="17486" idx="2"/>
            <a:endCxn id="17489" idx="0"/>
          </p:cNvCxnSpPr>
          <p:nvPr/>
        </p:nvCxnSpPr>
        <p:spPr bwMode="auto">
          <a:xfrm>
            <a:off x="9645651" y="3878535"/>
            <a:ext cx="190500" cy="87661"/>
          </a:xfrm>
          <a:prstGeom prst="straightConnector1">
            <a:avLst/>
          </a:prstGeom>
          <a:noFill/>
          <a:ln w="28575">
            <a:solidFill>
              <a:schemeClr val="tx1"/>
            </a:solidFill>
            <a:round/>
            <a:headEnd/>
            <a:tailEnd/>
          </a:ln>
        </p:spPr>
      </p:cxnSp>
      <p:cxnSp>
        <p:nvCxnSpPr>
          <p:cNvPr id="17498" name="AutoShape 30"/>
          <p:cNvCxnSpPr>
            <a:cxnSpLocks noChangeShapeType="1"/>
            <a:stCxn id="17488" idx="2"/>
            <a:endCxn id="17487" idx="0"/>
          </p:cNvCxnSpPr>
          <p:nvPr/>
        </p:nvCxnSpPr>
        <p:spPr bwMode="auto">
          <a:xfrm>
            <a:off x="10217151" y="3878535"/>
            <a:ext cx="0" cy="87661"/>
          </a:xfrm>
          <a:prstGeom prst="straightConnector1">
            <a:avLst/>
          </a:prstGeom>
          <a:noFill/>
          <a:ln w="28575">
            <a:solidFill>
              <a:schemeClr val="tx1"/>
            </a:solidFill>
            <a:round/>
            <a:headEnd/>
            <a:tailEnd/>
          </a:ln>
        </p:spPr>
      </p:cxnSp>
      <p:cxnSp>
        <p:nvCxnSpPr>
          <p:cNvPr id="17499" name="AutoShape 31"/>
          <p:cNvCxnSpPr>
            <a:cxnSpLocks noChangeShapeType="1"/>
            <a:stCxn id="17485" idx="2"/>
            <a:endCxn id="17490" idx="0"/>
          </p:cNvCxnSpPr>
          <p:nvPr/>
        </p:nvCxnSpPr>
        <p:spPr bwMode="auto">
          <a:xfrm>
            <a:off x="9455151" y="4304636"/>
            <a:ext cx="0" cy="44387"/>
          </a:xfrm>
          <a:prstGeom prst="straightConnector1">
            <a:avLst/>
          </a:prstGeom>
          <a:noFill/>
          <a:ln w="28575">
            <a:solidFill>
              <a:schemeClr val="tx1"/>
            </a:solidFill>
            <a:round/>
            <a:headEnd/>
            <a:tailEnd/>
          </a:ln>
        </p:spPr>
      </p:cxnSp>
      <p:cxnSp>
        <p:nvCxnSpPr>
          <p:cNvPr id="17500" name="AutoShape 32"/>
          <p:cNvCxnSpPr>
            <a:cxnSpLocks noChangeShapeType="1"/>
            <a:stCxn id="17487" idx="2"/>
            <a:endCxn id="17491" idx="0"/>
          </p:cNvCxnSpPr>
          <p:nvPr/>
        </p:nvCxnSpPr>
        <p:spPr bwMode="auto">
          <a:xfrm flipH="1">
            <a:off x="10026651" y="4304636"/>
            <a:ext cx="190500" cy="44387"/>
          </a:xfrm>
          <a:prstGeom prst="straightConnector1">
            <a:avLst/>
          </a:prstGeom>
          <a:noFill/>
          <a:ln w="28575">
            <a:solidFill>
              <a:schemeClr val="tx1"/>
            </a:solidFill>
            <a:round/>
            <a:headEnd/>
            <a:tailEnd/>
          </a:ln>
        </p:spPr>
      </p:cxnSp>
      <p:cxnSp>
        <p:nvCxnSpPr>
          <p:cNvPr id="17501" name="AutoShape 33"/>
          <p:cNvCxnSpPr>
            <a:cxnSpLocks noChangeShapeType="1"/>
            <a:stCxn id="17487" idx="2"/>
            <a:endCxn id="17492" idx="0"/>
          </p:cNvCxnSpPr>
          <p:nvPr/>
        </p:nvCxnSpPr>
        <p:spPr bwMode="auto">
          <a:xfrm>
            <a:off x="10217153" y="4304635"/>
            <a:ext cx="222249" cy="87663"/>
          </a:xfrm>
          <a:prstGeom prst="straightConnector1">
            <a:avLst/>
          </a:prstGeom>
          <a:noFill/>
          <a:ln w="28575">
            <a:solidFill>
              <a:schemeClr val="tx1"/>
            </a:solidFill>
            <a:round/>
            <a:headEnd/>
            <a:tailEnd/>
          </a:ln>
        </p:spPr>
      </p:cxnSp>
      <p:cxnSp>
        <p:nvCxnSpPr>
          <p:cNvPr id="17502" name="AutoShape 34"/>
          <p:cNvCxnSpPr>
            <a:cxnSpLocks noChangeShapeType="1"/>
            <a:stCxn id="17491" idx="2"/>
            <a:endCxn id="17493" idx="0"/>
          </p:cNvCxnSpPr>
          <p:nvPr/>
        </p:nvCxnSpPr>
        <p:spPr bwMode="auto">
          <a:xfrm>
            <a:off x="10026651" y="4687463"/>
            <a:ext cx="0" cy="34399"/>
          </a:xfrm>
          <a:prstGeom prst="straightConnector1">
            <a:avLst/>
          </a:prstGeom>
          <a:noFill/>
          <a:ln w="28575">
            <a:solidFill>
              <a:schemeClr val="tx1"/>
            </a:solidFill>
            <a:round/>
            <a:headEnd/>
            <a:tailEnd/>
          </a:ln>
        </p:spPr>
      </p:cxnSp>
      <p:sp>
        <p:nvSpPr>
          <p:cNvPr id="17458" name="Text Box 35"/>
          <p:cNvSpPr txBox="1">
            <a:spLocks noChangeArrowheads="1"/>
          </p:cNvSpPr>
          <p:nvPr/>
        </p:nvSpPr>
        <p:spPr bwMode="auto">
          <a:xfrm>
            <a:off x="11264902" y="3506804"/>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cxnSp>
        <p:nvCxnSpPr>
          <p:cNvPr id="17459" name="AutoShape 36"/>
          <p:cNvCxnSpPr>
            <a:cxnSpLocks noChangeShapeType="1"/>
            <a:stCxn id="17450" idx="2"/>
            <a:endCxn id="17458" idx="0"/>
          </p:cNvCxnSpPr>
          <p:nvPr/>
        </p:nvCxnSpPr>
        <p:spPr bwMode="auto">
          <a:xfrm>
            <a:off x="11423651" y="3452434"/>
            <a:ext cx="0" cy="54372"/>
          </a:xfrm>
          <a:prstGeom prst="straightConnector1">
            <a:avLst/>
          </a:prstGeom>
          <a:noFill/>
          <a:ln w="28575">
            <a:solidFill>
              <a:schemeClr val="tx1"/>
            </a:solidFill>
            <a:round/>
            <a:headEnd/>
            <a:tailEnd/>
          </a:ln>
        </p:spPr>
      </p:cxnSp>
      <p:sp>
        <p:nvSpPr>
          <p:cNvPr id="17465" name="Text Box 38"/>
          <p:cNvSpPr txBox="1">
            <a:spLocks noChangeArrowheads="1"/>
          </p:cNvSpPr>
          <p:nvPr/>
        </p:nvSpPr>
        <p:spPr bwMode="auto">
          <a:xfrm>
            <a:off x="82804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e</a:t>
            </a:r>
          </a:p>
        </p:txBody>
      </p:sp>
      <p:sp>
        <p:nvSpPr>
          <p:cNvPr id="17466" name="Text Box 39"/>
          <p:cNvSpPr txBox="1">
            <a:spLocks noChangeArrowheads="1"/>
          </p:cNvSpPr>
          <p:nvPr/>
        </p:nvSpPr>
        <p:spPr bwMode="auto">
          <a:xfrm>
            <a:off x="7772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67" name="Text Box 40"/>
          <p:cNvSpPr txBox="1">
            <a:spLocks noChangeArrowheads="1"/>
          </p:cNvSpPr>
          <p:nvPr/>
        </p:nvSpPr>
        <p:spPr bwMode="auto">
          <a:xfrm>
            <a:off x="79629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h</a:t>
            </a:r>
          </a:p>
        </p:txBody>
      </p:sp>
      <p:sp>
        <p:nvSpPr>
          <p:cNvPr id="17468" name="Text Box 41"/>
          <p:cNvSpPr txBox="1">
            <a:spLocks noChangeArrowheads="1"/>
          </p:cNvSpPr>
          <p:nvPr/>
        </p:nvSpPr>
        <p:spPr bwMode="auto">
          <a:xfrm>
            <a:off x="8534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f</a:t>
            </a:r>
          </a:p>
        </p:txBody>
      </p:sp>
      <p:sp>
        <p:nvSpPr>
          <p:cNvPr id="17469" name="Text Box 42"/>
          <p:cNvSpPr txBox="1">
            <a:spLocks noChangeArrowheads="1"/>
          </p:cNvSpPr>
          <p:nvPr/>
        </p:nvSpPr>
        <p:spPr bwMode="auto">
          <a:xfrm>
            <a:off x="8534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r</a:t>
            </a:r>
          </a:p>
        </p:txBody>
      </p:sp>
      <p:sp>
        <p:nvSpPr>
          <p:cNvPr id="17470" name="Text Box 43"/>
          <p:cNvSpPr txBox="1">
            <a:spLocks noChangeArrowheads="1"/>
          </p:cNvSpPr>
          <p:nvPr/>
        </p:nvSpPr>
        <p:spPr bwMode="auto">
          <a:xfrm>
            <a:off x="8153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71" name="Text Box 44"/>
          <p:cNvSpPr txBox="1">
            <a:spLocks noChangeArrowheads="1"/>
          </p:cNvSpPr>
          <p:nvPr/>
        </p:nvSpPr>
        <p:spPr bwMode="auto">
          <a:xfrm>
            <a:off x="7772402" y="477512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72" name="Text Box 45"/>
          <p:cNvSpPr txBox="1">
            <a:spLocks noChangeArrowheads="1"/>
          </p:cNvSpPr>
          <p:nvPr/>
        </p:nvSpPr>
        <p:spPr bwMode="auto">
          <a:xfrm>
            <a:off x="8343902" y="477512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sp>
        <p:nvSpPr>
          <p:cNvPr id="17473" name="Text Box 46"/>
          <p:cNvSpPr txBox="1">
            <a:spLocks noChangeArrowheads="1"/>
          </p:cNvSpPr>
          <p:nvPr/>
        </p:nvSpPr>
        <p:spPr bwMode="auto">
          <a:xfrm>
            <a:off x="8597900" y="4818397"/>
            <a:ext cx="6350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b="1" dirty="0">
                <a:solidFill>
                  <a:srgbClr val="CC0000"/>
                </a:solidFill>
              </a:rPr>
              <a:t>G</a:t>
            </a:r>
          </a:p>
        </p:txBody>
      </p:sp>
      <p:sp>
        <p:nvSpPr>
          <p:cNvPr id="17474" name="Text Box 47"/>
          <p:cNvSpPr txBox="1">
            <a:spLocks noChangeArrowheads="1"/>
          </p:cNvSpPr>
          <p:nvPr/>
        </p:nvSpPr>
        <p:spPr bwMode="auto">
          <a:xfrm>
            <a:off x="8343902" y="514796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cxnSp>
        <p:nvCxnSpPr>
          <p:cNvPr id="17475" name="AutoShape 48"/>
          <p:cNvCxnSpPr>
            <a:cxnSpLocks noChangeShapeType="1"/>
            <a:stCxn id="17465" idx="2"/>
            <a:endCxn id="17467" idx="0"/>
          </p:cNvCxnSpPr>
          <p:nvPr/>
        </p:nvCxnSpPr>
        <p:spPr bwMode="auto">
          <a:xfrm flipH="1">
            <a:off x="8121651" y="3878535"/>
            <a:ext cx="317500" cy="87661"/>
          </a:xfrm>
          <a:prstGeom prst="straightConnector1">
            <a:avLst/>
          </a:prstGeom>
          <a:noFill/>
          <a:ln w="28575">
            <a:solidFill>
              <a:schemeClr val="tx1"/>
            </a:solidFill>
            <a:round/>
            <a:headEnd/>
            <a:tailEnd/>
          </a:ln>
        </p:spPr>
      </p:cxnSp>
      <p:cxnSp>
        <p:nvCxnSpPr>
          <p:cNvPr id="17476" name="AutoShape 49"/>
          <p:cNvCxnSpPr>
            <a:cxnSpLocks noChangeShapeType="1"/>
            <a:stCxn id="17465" idx="2"/>
            <a:endCxn id="17469" idx="0"/>
          </p:cNvCxnSpPr>
          <p:nvPr/>
        </p:nvCxnSpPr>
        <p:spPr bwMode="auto">
          <a:xfrm>
            <a:off x="8439151" y="3878535"/>
            <a:ext cx="254000" cy="87661"/>
          </a:xfrm>
          <a:prstGeom prst="straightConnector1">
            <a:avLst/>
          </a:prstGeom>
          <a:noFill/>
          <a:ln w="28575">
            <a:solidFill>
              <a:schemeClr val="tx1"/>
            </a:solidFill>
            <a:round/>
            <a:headEnd/>
            <a:tailEnd/>
          </a:ln>
        </p:spPr>
      </p:cxnSp>
      <p:cxnSp>
        <p:nvCxnSpPr>
          <p:cNvPr id="17477" name="AutoShape 50"/>
          <p:cNvCxnSpPr>
            <a:cxnSpLocks noChangeShapeType="1"/>
            <a:stCxn id="17467" idx="2"/>
            <a:endCxn id="17466" idx="0"/>
          </p:cNvCxnSpPr>
          <p:nvPr/>
        </p:nvCxnSpPr>
        <p:spPr bwMode="auto">
          <a:xfrm flipH="1">
            <a:off x="7931151" y="4304636"/>
            <a:ext cx="190500" cy="87661"/>
          </a:xfrm>
          <a:prstGeom prst="straightConnector1">
            <a:avLst/>
          </a:prstGeom>
          <a:noFill/>
          <a:ln w="28575">
            <a:solidFill>
              <a:schemeClr val="tx1"/>
            </a:solidFill>
            <a:round/>
            <a:headEnd/>
            <a:tailEnd/>
          </a:ln>
        </p:spPr>
      </p:cxnSp>
      <p:cxnSp>
        <p:nvCxnSpPr>
          <p:cNvPr id="17478" name="AutoShape 51"/>
          <p:cNvCxnSpPr>
            <a:cxnSpLocks noChangeShapeType="1"/>
            <a:stCxn id="17467" idx="2"/>
            <a:endCxn id="17470" idx="0"/>
          </p:cNvCxnSpPr>
          <p:nvPr/>
        </p:nvCxnSpPr>
        <p:spPr bwMode="auto">
          <a:xfrm>
            <a:off x="8121651" y="4304636"/>
            <a:ext cx="190500" cy="87661"/>
          </a:xfrm>
          <a:prstGeom prst="straightConnector1">
            <a:avLst/>
          </a:prstGeom>
          <a:noFill/>
          <a:ln w="28575">
            <a:solidFill>
              <a:schemeClr val="tx1"/>
            </a:solidFill>
            <a:round/>
            <a:headEnd/>
            <a:tailEnd/>
          </a:ln>
        </p:spPr>
      </p:cxnSp>
      <p:cxnSp>
        <p:nvCxnSpPr>
          <p:cNvPr id="17479" name="AutoShape 52"/>
          <p:cNvCxnSpPr>
            <a:cxnSpLocks noChangeShapeType="1"/>
            <a:stCxn id="17469" idx="2"/>
            <a:endCxn id="17468" idx="0"/>
          </p:cNvCxnSpPr>
          <p:nvPr/>
        </p:nvCxnSpPr>
        <p:spPr bwMode="auto">
          <a:xfrm>
            <a:off x="8693151" y="4304636"/>
            <a:ext cx="0" cy="87661"/>
          </a:xfrm>
          <a:prstGeom prst="straightConnector1">
            <a:avLst/>
          </a:prstGeom>
          <a:noFill/>
          <a:ln w="28575">
            <a:solidFill>
              <a:schemeClr val="tx1"/>
            </a:solidFill>
            <a:round/>
            <a:headEnd/>
            <a:tailEnd/>
          </a:ln>
        </p:spPr>
      </p:cxnSp>
      <p:cxnSp>
        <p:nvCxnSpPr>
          <p:cNvPr id="17480" name="AutoShape 53"/>
          <p:cNvCxnSpPr>
            <a:cxnSpLocks noChangeShapeType="1"/>
            <a:stCxn id="17466" idx="2"/>
            <a:endCxn id="17471" idx="0"/>
          </p:cNvCxnSpPr>
          <p:nvPr/>
        </p:nvCxnSpPr>
        <p:spPr bwMode="auto">
          <a:xfrm>
            <a:off x="7931151" y="4730737"/>
            <a:ext cx="0" cy="44387"/>
          </a:xfrm>
          <a:prstGeom prst="straightConnector1">
            <a:avLst/>
          </a:prstGeom>
          <a:noFill/>
          <a:ln w="28575">
            <a:solidFill>
              <a:schemeClr val="tx1"/>
            </a:solidFill>
            <a:round/>
            <a:headEnd/>
            <a:tailEnd/>
          </a:ln>
        </p:spPr>
      </p:cxnSp>
      <p:cxnSp>
        <p:nvCxnSpPr>
          <p:cNvPr id="17481" name="AutoShape 54"/>
          <p:cNvCxnSpPr>
            <a:cxnSpLocks noChangeShapeType="1"/>
            <a:stCxn id="17468" idx="2"/>
            <a:endCxn id="17472" idx="0"/>
          </p:cNvCxnSpPr>
          <p:nvPr/>
        </p:nvCxnSpPr>
        <p:spPr bwMode="auto">
          <a:xfrm flipH="1">
            <a:off x="8502651" y="4730737"/>
            <a:ext cx="190500" cy="44387"/>
          </a:xfrm>
          <a:prstGeom prst="straightConnector1">
            <a:avLst/>
          </a:prstGeom>
          <a:noFill/>
          <a:ln w="28575">
            <a:solidFill>
              <a:schemeClr val="tx1"/>
            </a:solidFill>
            <a:round/>
            <a:headEnd/>
            <a:tailEnd/>
          </a:ln>
        </p:spPr>
      </p:cxnSp>
      <p:cxnSp>
        <p:nvCxnSpPr>
          <p:cNvPr id="17482" name="AutoShape 55"/>
          <p:cNvCxnSpPr>
            <a:cxnSpLocks noChangeShapeType="1"/>
            <a:stCxn id="17468" idx="2"/>
            <a:endCxn id="17473" idx="0"/>
          </p:cNvCxnSpPr>
          <p:nvPr/>
        </p:nvCxnSpPr>
        <p:spPr bwMode="auto">
          <a:xfrm>
            <a:off x="8693149" y="4730736"/>
            <a:ext cx="222251" cy="87661"/>
          </a:xfrm>
          <a:prstGeom prst="straightConnector1">
            <a:avLst/>
          </a:prstGeom>
          <a:noFill/>
          <a:ln w="28575">
            <a:solidFill>
              <a:schemeClr val="tx1"/>
            </a:solidFill>
            <a:round/>
            <a:headEnd/>
            <a:tailEnd/>
          </a:ln>
        </p:spPr>
      </p:cxnSp>
      <p:cxnSp>
        <p:nvCxnSpPr>
          <p:cNvPr id="17483" name="AutoShape 56"/>
          <p:cNvCxnSpPr>
            <a:cxnSpLocks noChangeShapeType="1"/>
            <a:stCxn id="17472" idx="2"/>
            <a:endCxn id="17474" idx="0"/>
          </p:cNvCxnSpPr>
          <p:nvPr/>
        </p:nvCxnSpPr>
        <p:spPr bwMode="auto">
          <a:xfrm>
            <a:off x="8502651" y="5113563"/>
            <a:ext cx="0" cy="34399"/>
          </a:xfrm>
          <a:prstGeom prst="straightConnector1">
            <a:avLst/>
          </a:prstGeom>
          <a:noFill/>
          <a:ln w="28575">
            <a:solidFill>
              <a:schemeClr val="tx1"/>
            </a:solidFill>
            <a:round/>
            <a:headEnd/>
            <a:tailEnd/>
          </a:ln>
        </p:spPr>
      </p:cxnSp>
      <p:cxnSp>
        <p:nvCxnSpPr>
          <p:cNvPr id="17461" name="AutoShape 57"/>
          <p:cNvCxnSpPr>
            <a:cxnSpLocks noChangeShapeType="1"/>
            <a:stCxn id="17449" idx="2"/>
            <a:endCxn id="17465" idx="0"/>
          </p:cNvCxnSpPr>
          <p:nvPr/>
        </p:nvCxnSpPr>
        <p:spPr bwMode="auto">
          <a:xfrm>
            <a:off x="7613651" y="3505697"/>
            <a:ext cx="825500" cy="34399"/>
          </a:xfrm>
          <a:prstGeom prst="straightConnector1">
            <a:avLst/>
          </a:prstGeom>
          <a:noFill/>
          <a:ln w="28575">
            <a:solidFill>
              <a:schemeClr val="tx1"/>
            </a:solidFill>
            <a:round/>
            <a:headEnd/>
            <a:tailEnd/>
          </a:ln>
        </p:spPr>
      </p:cxnSp>
      <p:cxnSp>
        <p:nvCxnSpPr>
          <p:cNvPr id="17462" name="AutoShape 58"/>
          <p:cNvCxnSpPr>
            <a:cxnSpLocks noChangeShapeType="1"/>
            <a:stCxn id="17446" idx="2"/>
            <a:endCxn id="17449" idx="0"/>
          </p:cNvCxnSpPr>
          <p:nvPr/>
        </p:nvCxnSpPr>
        <p:spPr bwMode="auto">
          <a:xfrm flipH="1">
            <a:off x="7613651" y="3015882"/>
            <a:ext cx="2032000" cy="151375"/>
          </a:xfrm>
          <a:prstGeom prst="straightConnector1">
            <a:avLst/>
          </a:prstGeom>
          <a:noFill/>
          <a:ln w="28575">
            <a:solidFill>
              <a:schemeClr val="tx1"/>
            </a:solidFill>
            <a:round/>
            <a:headEnd/>
            <a:tailEnd/>
          </a:ln>
        </p:spPr>
      </p:cxnSp>
      <p:cxnSp>
        <p:nvCxnSpPr>
          <p:cNvPr id="17463" name="AutoShape 59"/>
          <p:cNvCxnSpPr>
            <a:cxnSpLocks noChangeShapeType="1"/>
            <a:stCxn id="17446" idx="2"/>
            <a:endCxn id="17484" idx="0"/>
          </p:cNvCxnSpPr>
          <p:nvPr/>
        </p:nvCxnSpPr>
        <p:spPr bwMode="auto">
          <a:xfrm>
            <a:off x="9645651" y="3015880"/>
            <a:ext cx="266700" cy="98112"/>
          </a:xfrm>
          <a:prstGeom prst="straightConnector1">
            <a:avLst/>
          </a:prstGeom>
          <a:noFill/>
          <a:ln w="28575">
            <a:solidFill>
              <a:schemeClr val="tx1"/>
            </a:solidFill>
            <a:round/>
            <a:headEnd/>
            <a:tailEnd/>
          </a:ln>
        </p:spPr>
      </p:cxnSp>
      <p:cxnSp>
        <p:nvCxnSpPr>
          <p:cNvPr id="17464" name="AutoShape 60"/>
          <p:cNvCxnSpPr>
            <a:cxnSpLocks noChangeShapeType="1"/>
            <a:stCxn id="17446" idx="2"/>
            <a:endCxn id="17450" idx="0"/>
          </p:cNvCxnSpPr>
          <p:nvPr/>
        </p:nvCxnSpPr>
        <p:spPr bwMode="auto">
          <a:xfrm>
            <a:off x="9645651" y="3015880"/>
            <a:ext cx="1778000" cy="98112"/>
          </a:xfrm>
          <a:prstGeom prst="straightConnector1">
            <a:avLst/>
          </a:prstGeom>
          <a:noFill/>
          <a:ln w="28575">
            <a:solidFill>
              <a:schemeClr val="tx1"/>
            </a:solidFill>
            <a:round/>
            <a:headEnd/>
            <a:tailEnd/>
          </a:ln>
        </p:spPr>
      </p:cxnSp>
      <p:grpSp>
        <p:nvGrpSpPr>
          <p:cNvPr id="17416" name="Group 62"/>
          <p:cNvGrpSpPr>
            <a:grpSpLocks/>
          </p:cNvGrpSpPr>
          <p:nvPr/>
        </p:nvGrpSpPr>
        <p:grpSpPr bwMode="auto">
          <a:xfrm>
            <a:off x="681037" y="3124200"/>
            <a:ext cx="3205163" cy="1768475"/>
            <a:chOff x="336" y="576"/>
            <a:chExt cx="4848" cy="2784"/>
          </a:xfrm>
        </p:grpSpPr>
        <p:sp>
          <p:nvSpPr>
            <p:cNvPr id="17418" name="AutoShape 63"/>
            <p:cNvSpPr>
              <a:spLocks noChangeArrowheads="1"/>
            </p:cNvSpPr>
            <p:nvPr/>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a:t>S</a:t>
              </a:r>
            </a:p>
          </p:txBody>
        </p:sp>
        <p:sp>
          <p:nvSpPr>
            <p:cNvPr id="17419" name="AutoShape 64"/>
            <p:cNvSpPr>
              <a:spLocks noChangeArrowheads="1"/>
            </p:cNvSpPr>
            <p:nvPr/>
          </p:nvSpPr>
          <p:spPr bwMode="auto">
            <a:xfrm>
              <a:off x="4704" y="5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dirty="0"/>
                <a:t>G</a:t>
              </a:r>
            </a:p>
          </p:txBody>
        </p:sp>
        <p:sp>
          <p:nvSpPr>
            <p:cNvPr id="17420" name="AutoShape 65"/>
            <p:cNvSpPr>
              <a:spLocks noChangeArrowheads="1"/>
            </p:cNvSpPr>
            <p:nvPr/>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d</a:t>
              </a:r>
            </a:p>
          </p:txBody>
        </p:sp>
        <p:sp>
          <p:nvSpPr>
            <p:cNvPr id="17421" name="AutoShape 66"/>
            <p:cNvSpPr>
              <a:spLocks noChangeArrowheads="1"/>
            </p:cNvSpPr>
            <p:nvPr/>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b</a:t>
              </a:r>
            </a:p>
          </p:txBody>
        </p:sp>
        <p:sp>
          <p:nvSpPr>
            <p:cNvPr id="17422" name="AutoShape 67"/>
            <p:cNvSpPr>
              <a:spLocks noChangeArrowheads="1"/>
            </p:cNvSpPr>
            <p:nvPr/>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p</a:t>
              </a:r>
            </a:p>
          </p:txBody>
        </p:sp>
        <p:sp>
          <p:nvSpPr>
            <p:cNvPr id="17423" name="AutoShape 68"/>
            <p:cNvSpPr>
              <a:spLocks noChangeArrowheads="1"/>
            </p:cNvSpPr>
            <p:nvPr/>
          </p:nvSpPr>
          <p:spPr bwMode="auto">
            <a:xfrm>
              <a:off x="2352" y="2880"/>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q</a:t>
              </a:r>
            </a:p>
          </p:txBody>
        </p:sp>
        <p:sp>
          <p:nvSpPr>
            <p:cNvPr id="17424" name="AutoShape 69"/>
            <p:cNvSpPr>
              <a:spLocks noChangeArrowheads="1"/>
            </p:cNvSpPr>
            <p:nvPr/>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c</a:t>
              </a:r>
            </a:p>
          </p:txBody>
        </p:sp>
        <p:sp>
          <p:nvSpPr>
            <p:cNvPr id="17425" name="AutoShape 70"/>
            <p:cNvSpPr>
              <a:spLocks noChangeArrowheads="1"/>
            </p:cNvSpPr>
            <p:nvPr/>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e</a:t>
              </a:r>
            </a:p>
          </p:txBody>
        </p:sp>
        <p:sp>
          <p:nvSpPr>
            <p:cNvPr id="17426" name="AutoShape 71"/>
            <p:cNvSpPr>
              <a:spLocks noChangeArrowheads="1"/>
            </p:cNvSpPr>
            <p:nvPr/>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h</a:t>
              </a:r>
            </a:p>
          </p:txBody>
        </p:sp>
        <p:sp>
          <p:nvSpPr>
            <p:cNvPr id="17427" name="AutoShape 72"/>
            <p:cNvSpPr>
              <a:spLocks noChangeArrowheads="1"/>
            </p:cNvSpPr>
            <p:nvPr/>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a</a:t>
              </a:r>
            </a:p>
          </p:txBody>
        </p:sp>
        <p:sp>
          <p:nvSpPr>
            <p:cNvPr id="17428" name="AutoShape 73"/>
            <p:cNvSpPr>
              <a:spLocks noChangeArrowheads="1"/>
            </p:cNvSpPr>
            <p:nvPr/>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f</a:t>
              </a:r>
            </a:p>
          </p:txBody>
        </p:sp>
        <p:sp>
          <p:nvSpPr>
            <p:cNvPr id="17429" name="AutoShape 74"/>
            <p:cNvSpPr>
              <a:spLocks noChangeArrowheads="1"/>
            </p:cNvSpPr>
            <p:nvPr/>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r</a:t>
              </a:r>
            </a:p>
          </p:txBody>
        </p:sp>
        <p:cxnSp>
          <p:nvCxnSpPr>
            <p:cNvPr id="17430" name="AutoShape 75"/>
            <p:cNvCxnSpPr>
              <a:cxnSpLocks noChangeShapeType="1"/>
              <a:stCxn id="17418" idx="5"/>
              <a:endCxn id="17422" idx="2"/>
            </p:cNvCxnSpPr>
            <p:nvPr/>
          </p:nvCxnSpPr>
          <p:spPr bwMode="auto">
            <a:xfrm>
              <a:off x="746" y="2618"/>
              <a:ext cx="454" cy="358"/>
            </a:xfrm>
            <a:prstGeom prst="straightConnector1">
              <a:avLst/>
            </a:prstGeom>
            <a:noFill/>
            <a:ln w="28575">
              <a:solidFill>
                <a:schemeClr val="tx1"/>
              </a:solidFill>
              <a:round/>
              <a:headEnd/>
              <a:tailEnd type="triangle" w="med" len="med"/>
            </a:ln>
          </p:spPr>
        </p:cxnSp>
        <p:cxnSp>
          <p:nvCxnSpPr>
            <p:cNvPr id="17431" name="AutoShape 76"/>
            <p:cNvCxnSpPr>
              <a:cxnSpLocks noChangeShapeType="1"/>
              <a:stCxn id="17422" idx="5"/>
              <a:endCxn id="17423" idx="2"/>
            </p:cNvCxnSpPr>
            <p:nvPr/>
          </p:nvCxnSpPr>
          <p:spPr bwMode="auto">
            <a:xfrm flipV="1">
              <a:off x="1610" y="3120"/>
              <a:ext cx="742" cy="26"/>
            </a:xfrm>
            <a:prstGeom prst="straightConnector1">
              <a:avLst/>
            </a:prstGeom>
            <a:noFill/>
            <a:ln w="28575">
              <a:solidFill>
                <a:schemeClr val="tx1"/>
              </a:solidFill>
              <a:round/>
              <a:headEnd/>
              <a:tailEnd type="triangle" w="med" len="med"/>
            </a:ln>
          </p:spPr>
        </p:cxnSp>
        <p:cxnSp>
          <p:nvCxnSpPr>
            <p:cNvPr id="17432" name="AutoShape 77"/>
            <p:cNvCxnSpPr>
              <a:cxnSpLocks noChangeShapeType="1"/>
              <a:stCxn id="17426" idx="3"/>
              <a:endCxn id="17423" idx="7"/>
            </p:cNvCxnSpPr>
            <p:nvPr/>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p:cNvCxnSpPr>
              <a:cxnSpLocks noChangeShapeType="1"/>
              <a:stCxn id="17426" idx="2"/>
              <a:endCxn id="17422" idx="6"/>
            </p:cNvCxnSpPr>
            <p:nvPr/>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p:cNvCxnSpPr>
              <a:cxnSpLocks noChangeShapeType="1"/>
              <a:stCxn id="17425" idx="4"/>
              <a:endCxn id="17426" idx="7"/>
            </p:cNvCxnSpPr>
            <p:nvPr/>
          </p:nvCxnSpPr>
          <p:spPr bwMode="auto">
            <a:xfrm flipH="1">
              <a:off x="3578" y="2064"/>
              <a:ext cx="214" cy="262"/>
            </a:xfrm>
            <a:prstGeom prst="straightConnector1">
              <a:avLst/>
            </a:prstGeom>
            <a:noFill/>
            <a:ln w="28575">
              <a:solidFill>
                <a:schemeClr val="tx1"/>
              </a:solidFill>
              <a:round/>
              <a:headEnd/>
              <a:tailEnd type="triangle" w="med" len="med"/>
            </a:ln>
          </p:spPr>
        </p:cxnSp>
        <p:cxnSp>
          <p:nvCxnSpPr>
            <p:cNvPr id="17435" name="AutoShape 80"/>
            <p:cNvCxnSpPr>
              <a:cxnSpLocks noChangeShapeType="1"/>
              <a:stCxn id="17425" idx="5"/>
              <a:endCxn id="17429" idx="1"/>
            </p:cNvCxnSpPr>
            <p:nvPr/>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p:cNvCxnSpPr>
              <a:cxnSpLocks noChangeShapeType="1"/>
              <a:stCxn id="17429" idx="0"/>
              <a:endCxn id="17428" idx="4"/>
            </p:cNvCxnSpPr>
            <p:nvPr/>
          </p:nvCxnSpPr>
          <p:spPr bwMode="auto">
            <a:xfrm flipV="1">
              <a:off x="4608" y="2352"/>
              <a:ext cx="192" cy="384"/>
            </a:xfrm>
            <a:prstGeom prst="straightConnector1">
              <a:avLst/>
            </a:prstGeom>
            <a:noFill/>
            <a:ln w="28575">
              <a:solidFill>
                <a:srgbClr val="CC0000"/>
              </a:solidFill>
              <a:round/>
              <a:headEnd/>
              <a:tailEnd type="triangle" w="med" len="med"/>
            </a:ln>
          </p:spPr>
        </p:cxnSp>
        <p:cxnSp>
          <p:nvCxnSpPr>
            <p:cNvPr id="17437" name="AutoShape 82"/>
            <p:cNvCxnSpPr>
              <a:cxnSpLocks noChangeShapeType="1"/>
              <a:stCxn id="17428" idx="0"/>
              <a:endCxn id="17419" idx="4"/>
            </p:cNvCxnSpPr>
            <p:nvPr/>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p:cNvCxnSpPr>
              <a:cxnSpLocks noChangeShapeType="1"/>
              <a:stCxn id="17418" idx="7"/>
            </p:cNvCxnSpPr>
            <p:nvPr/>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p:cNvCxnSpPr>
              <a:cxnSpLocks noChangeShapeType="1"/>
              <a:stCxn id="17420" idx="1"/>
              <a:endCxn id="17421" idx="5"/>
            </p:cNvCxnSpPr>
            <p:nvPr/>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p:cNvCxnSpPr>
              <a:cxnSpLocks noChangeShapeType="1"/>
              <a:endCxn id="17427" idx="2"/>
            </p:cNvCxnSpPr>
            <p:nvPr/>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p:cNvCxnSpPr>
              <a:cxnSpLocks noChangeShapeType="1"/>
              <a:stCxn id="17424" idx="2"/>
              <a:endCxn id="17427" idx="6"/>
            </p:cNvCxnSpPr>
            <p:nvPr/>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p:cNvCxnSpPr>
              <a:cxnSpLocks noChangeShapeType="1"/>
              <a:stCxn id="17420" idx="7"/>
              <a:endCxn id="17424" idx="3"/>
            </p:cNvCxnSpPr>
            <p:nvPr/>
          </p:nvCxnSpPr>
          <p:spPr bwMode="auto">
            <a:xfrm flipV="1">
              <a:off x="2138" y="1418"/>
              <a:ext cx="812" cy="428"/>
            </a:xfrm>
            <a:prstGeom prst="straightConnector1">
              <a:avLst/>
            </a:prstGeom>
            <a:noFill/>
            <a:ln w="28575">
              <a:solidFill>
                <a:schemeClr val="tx1"/>
              </a:solidFill>
              <a:round/>
              <a:headEnd/>
              <a:tailEnd type="triangle" w="med" len="med"/>
            </a:ln>
          </p:spPr>
        </p:cxnSp>
        <p:cxnSp>
          <p:nvCxnSpPr>
            <p:cNvPr id="17443" name="AutoShape 88"/>
            <p:cNvCxnSpPr>
              <a:cxnSpLocks noChangeShapeType="1"/>
              <a:stCxn id="17420" idx="6"/>
              <a:endCxn id="17425" idx="2"/>
            </p:cNvCxnSpPr>
            <p:nvPr/>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p:cNvCxnSpPr>
              <a:cxnSpLocks noChangeShapeType="1"/>
              <a:stCxn id="17428" idx="1"/>
              <a:endCxn id="17424" idx="6"/>
            </p:cNvCxnSpPr>
            <p:nvPr/>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p:cNvCxnSpPr>
              <a:cxnSpLocks noChangeShapeType="1"/>
              <a:stCxn id="17418" idx="6"/>
              <a:endCxn id="17425" idx="3"/>
            </p:cNvCxnSpPr>
            <p:nvPr/>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3" name="Text Box 92"/>
          <p:cNvSpPr txBox="1">
            <a:spLocks noChangeArrowheads="1"/>
          </p:cNvSpPr>
          <p:nvPr/>
        </p:nvSpPr>
        <p:spPr bwMode="auto">
          <a:xfrm>
            <a:off x="4495800" y="4133678"/>
            <a:ext cx="2068512" cy="1200325"/>
          </a:xfrm>
          <a:prstGeom prst="rect">
            <a:avLst/>
          </a:prstGeom>
          <a:noFill/>
          <a:ln w="9525">
            <a:noFill/>
            <a:miter lim="800000"/>
            <a:headEnd/>
            <a:tailEnd/>
          </a:ln>
        </p:spPr>
        <p:txBody>
          <a:bodyPr lIns="91432" tIns="45718" rIns="91432" bIns="45718">
            <a:spAutoFit/>
          </a:bodyPr>
          <a:lstStyle/>
          <a:p>
            <a:pPr algn="ctr">
              <a:spcBef>
                <a:spcPct val="50000"/>
              </a:spcBef>
            </a:pPr>
            <a:r>
              <a:rPr lang="en-US" i="1" dirty="0">
                <a:latin typeface="Calibri" pitchFamily="34" charset="0"/>
              </a:rPr>
              <a:t>We construct both on demand – and we construct as little as possible.</a:t>
            </a:r>
          </a:p>
        </p:txBody>
      </p:sp>
      <p:sp>
        <p:nvSpPr>
          <p:cNvPr id="17415" name="Text Box 94"/>
          <p:cNvSpPr txBox="1">
            <a:spLocks noChangeArrowheads="1"/>
          </p:cNvSpPr>
          <p:nvPr/>
        </p:nvSpPr>
        <p:spPr bwMode="auto">
          <a:xfrm>
            <a:off x="4572000" y="1905002"/>
            <a:ext cx="1981200" cy="1200325"/>
          </a:xfrm>
          <a:prstGeom prst="rect">
            <a:avLst/>
          </a:prstGeom>
          <a:noFill/>
          <a:ln w="9525">
            <a:noFill/>
            <a:miter lim="800000"/>
            <a:headEnd/>
            <a:tailEnd/>
          </a:ln>
        </p:spPr>
        <p:txBody>
          <a:bodyPr wrap="square" lIns="91432" tIns="45718" rIns="91432" bIns="45718">
            <a:spAutoFit/>
          </a:bodyPr>
          <a:lstStyle/>
          <a:p>
            <a:pPr algn="ctr">
              <a:spcBef>
                <a:spcPct val="50000"/>
              </a:spcBef>
            </a:pPr>
            <a:r>
              <a:rPr lang="en-US" i="1" dirty="0">
                <a:latin typeface="Calibri" pitchFamily="34" charset="0"/>
              </a:rPr>
              <a:t>Each NODE in the search tree is an entire PATH in the state space graph.</a:t>
            </a:r>
          </a:p>
        </p:txBody>
      </p:sp>
      <p:sp>
        <p:nvSpPr>
          <p:cNvPr id="95" name="TextBox 94"/>
          <p:cNvSpPr txBox="1"/>
          <p:nvPr/>
        </p:nvSpPr>
        <p:spPr>
          <a:xfrm>
            <a:off x="6870700" y="2086107"/>
            <a:ext cx="4876800" cy="523220"/>
          </a:xfrm>
          <a:prstGeom prst="rect">
            <a:avLst/>
          </a:prstGeom>
          <a:noFill/>
        </p:spPr>
        <p:txBody>
          <a:bodyPr wrap="square" lIns="91436" tIns="45718" rIns="91436" bIns="45718" rtlCol="0">
            <a:spAutoFit/>
          </a:bodyPr>
          <a:lstStyle/>
          <a:p>
            <a:pPr algn="ctr"/>
            <a:r>
              <a:rPr lang="en-US" sz="2800" dirty="0">
                <a:latin typeface="Calibri" pitchFamily="34" charset="0"/>
              </a:rPr>
              <a:t>Search Tree</a:t>
            </a:r>
          </a:p>
        </p:txBody>
      </p:sp>
      <p:sp>
        <p:nvSpPr>
          <p:cNvPr id="96" name="TextBox 95"/>
          <p:cNvSpPr txBox="1"/>
          <p:nvPr/>
        </p:nvSpPr>
        <p:spPr>
          <a:xfrm>
            <a:off x="609600" y="1981202"/>
            <a:ext cx="3429000" cy="523220"/>
          </a:xfrm>
          <a:prstGeom prst="rect">
            <a:avLst/>
          </a:prstGeom>
          <a:noFill/>
        </p:spPr>
        <p:txBody>
          <a:bodyPr wrap="square" lIns="91436" tIns="45718" rIns="91436" bIns="45718" rtlCol="0">
            <a:spAutoFit/>
          </a:bodyPr>
          <a:lstStyle/>
          <a:p>
            <a:pPr algn="ctr"/>
            <a:r>
              <a:rPr lang="en-US" sz="2800" dirty="0">
                <a:latin typeface="Calibri" pitchFamily="34" charset="0"/>
              </a:rPr>
              <a:t>State Space Graph</a:t>
            </a:r>
          </a:p>
        </p:txBody>
      </p:sp>
    </p:spTree>
    <p:extLst>
      <p:ext uri="{BB962C8B-B14F-4D97-AF65-F5344CB8AC3E}">
        <p14:creationId xmlns:p14="http://schemas.microsoft.com/office/powerpoint/2010/main" val="23833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Graphs vs. Search Trees</a:t>
            </a:r>
          </a:p>
        </p:txBody>
      </p:sp>
      <p:sp>
        <p:nvSpPr>
          <p:cNvPr id="5" name="AutoShape 5"/>
          <p:cNvSpPr>
            <a:spLocks noChangeArrowheads="1"/>
          </p:cNvSpPr>
          <p:nvPr/>
        </p:nvSpPr>
        <p:spPr bwMode="auto">
          <a:xfrm>
            <a:off x="16002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sz="1600" b="1" dirty="0"/>
              <a:t>S</a:t>
            </a:r>
          </a:p>
        </p:txBody>
      </p:sp>
      <p:sp>
        <p:nvSpPr>
          <p:cNvPr id="6" name="AutoShape 6"/>
          <p:cNvSpPr>
            <a:spLocks noChangeArrowheads="1"/>
          </p:cNvSpPr>
          <p:nvPr/>
        </p:nvSpPr>
        <p:spPr bwMode="auto">
          <a:xfrm>
            <a:off x="36576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b="1"/>
              <a:t>G</a:t>
            </a:r>
          </a:p>
        </p:txBody>
      </p:sp>
      <p:sp>
        <p:nvSpPr>
          <p:cNvPr id="8" name="AutoShape 8"/>
          <p:cNvSpPr>
            <a:spLocks noChangeArrowheads="1"/>
          </p:cNvSpPr>
          <p:nvPr/>
        </p:nvSpPr>
        <p:spPr bwMode="auto">
          <a:xfrm>
            <a:off x="2590800" y="43569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b</a:t>
            </a:r>
          </a:p>
        </p:txBody>
      </p:sp>
      <p:sp>
        <p:nvSpPr>
          <p:cNvPr id="14" name="AutoShape 14"/>
          <p:cNvSpPr>
            <a:spLocks noChangeArrowheads="1"/>
          </p:cNvSpPr>
          <p:nvPr/>
        </p:nvSpPr>
        <p:spPr bwMode="auto">
          <a:xfrm>
            <a:off x="2590800" y="26805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a</a:t>
            </a:r>
          </a:p>
        </p:txBody>
      </p:sp>
      <p:cxnSp>
        <p:nvCxnSpPr>
          <p:cNvPr id="17" name="AutoShape 17"/>
          <p:cNvCxnSpPr>
            <a:cxnSpLocks noChangeShapeType="1"/>
            <a:stCxn id="5" idx="5"/>
            <a:endCxn id="8" idx="2"/>
          </p:cNvCxnSpPr>
          <p:nvPr/>
        </p:nvCxnSpPr>
        <p:spPr bwMode="auto">
          <a:xfrm>
            <a:off x="1973701" y="3897425"/>
            <a:ext cx="617099" cy="681336"/>
          </a:xfrm>
          <a:prstGeom prst="straightConnector1">
            <a:avLst/>
          </a:prstGeom>
          <a:noFill/>
          <a:ln w="9525">
            <a:solidFill>
              <a:schemeClr val="tx1"/>
            </a:solidFill>
            <a:round/>
            <a:headEnd/>
            <a:tailEnd type="triangle" w="lg" len="lg"/>
          </a:ln>
        </p:spPr>
      </p:cxnSp>
      <p:cxnSp>
        <p:nvCxnSpPr>
          <p:cNvPr id="21" name="AutoShape 21"/>
          <p:cNvCxnSpPr>
            <a:cxnSpLocks noChangeShapeType="1"/>
            <a:stCxn id="14" idx="3"/>
            <a:endCxn id="8" idx="1"/>
          </p:cNvCxnSpPr>
          <p:nvPr/>
        </p:nvCxnSpPr>
        <p:spPr bwMode="auto">
          <a:xfrm>
            <a:off x="2654883" y="3059227"/>
            <a:ext cx="0" cy="1362671"/>
          </a:xfrm>
          <a:prstGeom prst="straightConnector1">
            <a:avLst/>
          </a:prstGeom>
          <a:noFill/>
          <a:ln w="9525">
            <a:solidFill>
              <a:schemeClr val="tx1"/>
            </a:solidFill>
            <a:round/>
            <a:headEnd/>
            <a:tailEnd type="triangle" w="lg" len="lg"/>
          </a:ln>
        </p:spPr>
      </p:cxnSp>
      <p:cxnSp>
        <p:nvCxnSpPr>
          <p:cNvPr id="23" name="AutoShape 23"/>
          <p:cNvCxnSpPr>
            <a:cxnSpLocks noChangeShapeType="1"/>
            <a:stCxn id="8" idx="7"/>
            <a:endCxn id="14" idx="5"/>
          </p:cNvCxnSpPr>
          <p:nvPr/>
        </p:nvCxnSpPr>
        <p:spPr bwMode="auto">
          <a:xfrm flipV="1">
            <a:off x="2964301" y="3059227"/>
            <a:ext cx="0" cy="1362671"/>
          </a:xfrm>
          <a:prstGeom prst="straightConnector1">
            <a:avLst/>
          </a:prstGeom>
          <a:noFill/>
          <a:ln w="9525">
            <a:solidFill>
              <a:schemeClr val="tx1"/>
            </a:solidFill>
            <a:round/>
            <a:headEnd/>
            <a:tailEnd type="triangle" w="lg" len="lg"/>
          </a:ln>
        </p:spPr>
      </p:cxnSp>
      <p:cxnSp>
        <p:nvCxnSpPr>
          <p:cNvPr id="24" name="AutoShape 24"/>
          <p:cNvCxnSpPr>
            <a:cxnSpLocks noChangeShapeType="1"/>
            <a:stCxn id="14" idx="6"/>
            <a:endCxn id="6" idx="1"/>
          </p:cNvCxnSpPr>
          <p:nvPr/>
        </p:nvCxnSpPr>
        <p:spPr bwMode="auto">
          <a:xfrm>
            <a:off x="3028385" y="2902363"/>
            <a:ext cx="693299" cy="681335"/>
          </a:xfrm>
          <a:prstGeom prst="straightConnector1">
            <a:avLst/>
          </a:prstGeom>
          <a:noFill/>
          <a:ln w="9525">
            <a:solidFill>
              <a:schemeClr val="tx1"/>
            </a:solidFill>
            <a:round/>
            <a:headEnd/>
            <a:tailEnd type="triangle" w="lg" len="lg"/>
          </a:ln>
        </p:spPr>
      </p:cxnSp>
      <p:cxnSp>
        <p:nvCxnSpPr>
          <p:cNvPr id="26" name="AutoShape 26"/>
          <p:cNvCxnSpPr>
            <a:cxnSpLocks noChangeShapeType="1"/>
            <a:stCxn id="8" idx="6"/>
            <a:endCxn id="6" idx="3"/>
          </p:cNvCxnSpPr>
          <p:nvPr/>
        </p:nvCxnSpPr>
        <p:spPr bwMode="auto">
          <a:xfrm flipV="1">
            <a:off x="3028385" y="3897425"/>
            <a:ext cx="693299" cy="681336"/>
          </a:xfrm>
          <a:prstGeom prst="straightConnector1">
            <a:avLst/>
          </a:prstGeom>
          <a:noFill/>
          <a:ln w="9525">
            <a:solidFill>
              <a:schemeClr val="tx1"/>
            </a:solidFill>
            <a:round/>
            <a:headEnd/>
            <a:tailEnd type="triangle" w="lg" len="lg"/>
          </a:ln>
        </p:spPr>
      </p:cxnSp>
      <p:cxnSp>
        <p:nvCxnSpPr>
          <p:cNvPr id="27" name="AutoShape 27"/>
          <p:cNvCxnSpPr>
            <a:cxnSpLocks noChangeShapeType="1"/>
            <a:stCxn id="5" idx="7"/>
            <a:endCxn id="14" idx="2"/>
          </p:cNvCxnSpPr>
          <p:nvPr/>
        </p:nvCxnSpPr>
        <p:spPr bwMode="auto">
          <a:xfrm flipV="1">
            <a:off x="1973701" y="2902363"/>
            <a:ext cx="617099" cy="681335"/>
          </a:xfrm>
          <a:prstGeom prst="straightConnector1">
            <a:avLst/>
          </a:prstGeom>
          <a:noFill/>
          <a:ln w="9525">
            <a:solidFill>
              <a:schemeClr val="tx1"/>
            </a:solidFill>
            <a:round/>
            <a:headEnd/>
            <a:tailEnd type="triangle" w="lg" len="lg"/>
          </a:ln>
        </p:spPr>
      </p:cxnSp>
      <p:sp>
        <p:nvSpPr>
          <p:cNvPr id="54" name="TextBox 53"/>
          <p:cNvSpPr txBox="1"/>
          <p:nvPr/>
        </p:nvSpPr>
        <p:spPr>
          <a:xfrm>
            <a:off x="1219200" y="1671939"/>
            <a:ext cx="3886200" cy="461661"/>
          </a:xfrm>
          <a:prstGeom prst="rect">
            <a:avLst/>
          </a:prstGeom>
          <a:noFill/>
        </p:spPr>
        <p:txBody>
          <a:bodyPr wrap="square" lIns="91436" tIns="45718" rIns="91436" bIns="45718" rtlCol="0">
            <a:spAutoFit/>
          </a:bodyPr>
          <a:lstStyle/>
          <a:p>
            <a:r>
              <a:rPr lang="en-US" sz="2400" dirty="0">
                <a:latin typeface="Calibri" pitchFamily="34" charset="0"/>
              </a:rPr>
              <a:t>Consider this 4-state graph: </a:t>
            </a:r>
          </a:p>
        </p:txBody>
      </p:sp>
      <p:sp>
        <p:nvSpPr>
          <p:cNvPr id="56" name="TextBox 55"/>
          <p:cNvSpPr txBox="1"/>
          <p:nvPr/>
        </p:nvSpPr>
        <p:spPr>
          <a:xfrm>
            <a:off x="0" y="6029982"/>
            <a:ext cx="12192000" cy="523220"/>
          </a:xfrm>
          <a:prstGeom prst="rect">
            <a:avLst/>
          </a:prstGeom>
          <a:noFill/>
        </p:spPr>
        <p:txBody>
          <a:bodyPr wrap="square" lIns="91436" tIns="45718" rIns="91436" bIns="45718" rtlCol="0">
            <a:spAutoFit/>
          </a:bodyPr>
          <a:lstStyle/>
          <a:p>
            <a:pPr algn="ctr"/>
            <a:r>
              <a:rPr lang="en-US" sz="2800" dirty="0">
                <a:latin typeface="Calibri" pitchFamily="34" charset="0"/>
              </a:rPr>
              <a:t>Important: Lots of repeated structure in the search tree!</a:t>
            </a:r>
          </a:p>
        </p:txBody>
      </p:sp>
      <p:sp>
        <p:nvSpPr>
          <p:cNvPr id="57" name="TextBox 56"/>
          <p:cNvSpPr txBox="1"/>
          <p:nvPr/>
        </p:nvSpPr>
        <p:spPr>
          <a:xfrm>
            <a:off x="6477000" y="1676400"/>
            <a:ext cx="5105400" cy="461661"/>
          </a:xfrm>
          <a:prstGeom prst="rect">
            <a:avLst/>
          </a:prstGeom>
          <a:noFill/>
        </p:spPr>
        <p:txBody>
          <a:bodyPr wrap="square" lIns="91436" tIns="45718" rIns="91436" bIns="45718" rtlCol="0">
            <a:spAutoFit/>
          </a:bodyPr>
          <a:lstStyle/>
          <a:p>
            <a:r>
              <a:rPr lang="en-US" sz="2400" dirty="0">
                <a:latin typeface="Calibri" pitchFamily="34" charset="0"/>
              </a:rPr>
              <a:t>How big is its search tree (from S)?</a:t>
            </a:r>
          </a:p>
        </p:txBody>
      </p:sp>
      <p:pic>
        <p:nvPicPr>
          <p:cNvPr id="59" name="Picture 58" descr="TP_tmp.png"/>
          <p:cNvPicPr>
            <a:picLocks noChangeAspect="1"/>
          </p:cNvPicPr>
          <p:nvPr>
            <p:custDataLst>
              <p:tags r:id="rId1"/>
            </p:custDataLst>
          </p:nvPr>
        </p:nvPicPr>
        <p:blipFill>
          <a:blip r:embed="rId4" cstate="print"/>
          <a:stretch>
            <a:fillRect/>
          </a:stretch>
        </p:blipFill>
        <p:spPr>
          <a:xfrm>
            <a:off x="7848600" y="3124200"/>
            <a:ext cx="1879854" cy="934299"/>
          </a:xfrm>
          <a:prstGeom prst="rect">
            <a:avLst/>
          </a:prstGeom>
        </p:spPr>
      </p:pic>
      <p:sp>
        <p:nvSpPr>
          <p:cNvPr id="3" name="TextBox 2"/>
          <p:cNvSpPr txBox="1"/>
          <p:nvPr/>
        </p:nvSpPr>
        <p:spPr>
          <a:xfrm>
            <a:off x="5867400" y="2667000"/>
            <a:ext cx="305041" cy="461665"/>
          </a:xfrm>
          <a:prstGeom prst="rect">
            <a:avLst/>
          </a:prstGeom>
          <a:noFill/>
        </p:spPr>
        <p:txBody>
          <a:bodyPr wrap="none" rtlCol="0">
            <a:spAutoFit/>
          </a:bodyPr>
          <a:lstStyle/>
          <a:p>
            <a:r>
              <a:rPr lang="en-US" sz="2400" dirty="0">
                <a:latin typeface="Calibri"/>
                <a:cs typeface="Calibri"/>
              </a:rPr>
              <a:t>s</a:t>
            </a:r>
          </a:p>
        </p:txBody>
      </p:sp>
      <p:sp>
        <p:nvSpPr>
          <p:cNvPr id="18" name="TextBox 17"/>
          <p:cNvSpPr txBox="1"/>
          <p:nvPr/>
        </p:nvSpPr>
        <p:spPr>
          <a:xfrm>
            <a:off x="6248400" y="3124200"/>
            <a:ext cx="346369" cy="461665"/>
          </a:xfrm>
          <a:prstGeom prst="rect">
            <a:avLst/>
          </a:prstGeom>
          <a:noFill/>
        </p:spPr>
        <p:txBody>
          <a:bodyPr wrap="none" rtlCol="0">
            <a:spAutoFit/>
          </a:bodyPr>
          <a:lstStyle/>
          <a:p>
            <a:r>
              <a:rPr lang="en-US" sz="2400" dirty="0">
                <a:latin typeface="Calibri"/>
                <a:cs typeface="Calibri"/>
              </a:rPr>
              <a:t>b</a:t>
            </a:r>
          </a:p>
        </p:txBody>
      </p:sp>
      <p:sp>
        <p:nvSpPr>
          <p:cNvPr id="19" name="TextBox 18"/>
          <p:cNvSpPr txBox="1"/>
          <p:nvPr/>
        </p:nvSpPr>
        <p:spPr>
          <a:xfrm>
            <a:off x="5105400" y="3733800"/>
            <a:ext cx="346369" cy="461665"/>
          </a:xfrm>
          <a:prstGeom prst="rect">
            <a:avLst/>
          </a:prstGeom>
          <a:noFill/>
        </p:spPr>
        <p:txBody>
          <a:bodyPr wrap="none" rtlCol="0">
            <a:spAutoFit/>
          </a:bodyPr>
          <a:lstStyle/>
          <a:p>
            <a:r>
              <a:rPr lang="en-US" sz="2400" dirty="0">
                <a:latin typeface="Calibri"/>
                <a:cs typeface="Calibri"/>
              </a:rPr>
              <a:t>b</a:t>
            </a:r>
          </a:p>
        </p:txBody>
      </p:sp>
      <p:sp>
        <p:nvSpPr>
          <p:cNvPr id="20" name="TextBox 19"/>
          <p:cNvSpPr txBox="1"/>
          <p:nvPr/>
        </p:nvSpPr>
        <p:spPr>
          <a:xfrm>
            <a:off x="5715000" y="3733800"/>
            <a:ext cx="378830" cy="461665"/>
          </a:xfrm>
          <a:prstGeom prst="rect">
            <a:avLst/>
          </a:prstGeom>
          <a:noFill/>
        </p:spPr>
        <p:txBody>
          <a:bodyPr wrap="none" rtlCol="0">
            <a:spAutoFit/>
          </a:bodyPr>
          <a:lstStyle/>
          <a:p>
            <a:r>
              <a:rPr lang="en-US" sz="2400" dirty="0">
                <a:latin typeface="Calibri"/>
                <a:cs typeface="Calibri"/>
              </a:rPr>
              <a:t>G</a:t>
            </a:r>
          </a:p>
        </p:txBody>
      </p:sp>
      <p:sp>
        <p:nvSpPr>
          <p:cNvPr id="22" name="TextBox 21"/>
          <p:cNvSpPr txBox="1"/>
          <p:nvPr/>
        </p:nvSpPr>
        <p:spPr>
          <a:xfrm>
            <a:off x="6172200" y="3733800"/>
            <a:ext cx="332092" cy="461665"/>
          </a:xfrm>
          <a:prstGeom prst="rect">
            <a:avLst/>
          </a:prstGeom>
          <a:noFill/>
        </p:spPr>
        <p:txBody>
          <a:bodyPr wrap="none" rtlCol="0">
            <a:spAutoFit/>
          </a:bodyPr>
          <a:lstStyle/>
          <a:p>
            <a:r>
              <a:rPr lang="en-US" sz="2400" dirty="0">
                <a:latin typeface="Calibri"/>
                <a:cs typeface="Calibri"/>
              </a:rPr>
              <a:t>a</a:t>
            </a:r>
          </a:p>
        </p:txBody>
      </p:sp>
      <p:sp>
        <p:nvSpPr>
          <p:cNvPr id="25" name="TextBox 24"/>
          <p:cNvSpPr txBox="1"/>
          <p:nvPr/>
        </p:nvSpPr>
        <p:spPr>
          <a:xfrm>
            <a:off x="5486400" y="3124200"/>
            <a:ext cx="332092" cy="461665"/>
          </a:xfrm>
          <a:prstGeom prst="rect">
            <a:avLst/>
          </a:prstGeom>
          <a:noFill/>
        </p:spPr>
        <p:txBody>
          <a:bodyPr wrap="none" rtlCol="0">
            <a:spAutoFit/>
          </a:bodyPr>
          <a:lstStyle/>
          <a:p>
            <a:r>
              <a:rPr lang="en-US" sz="2400" dirty="0">
                <a:latin typeface="Calibri"/>
                <a:cs typeface="Calibri"/>
              </a:rPr>
              <a:t>a</a:t>
            </a:r>
          </a:p>
        </p:txBody>
      </p:sp>
      <p:sp>
        <p:nvSpPr>
          <p:cNvPr id="28" name="TextBox 27"/>
          <p:cNvSpPr txBox="1"/>
          <p:nvPr/>
        </p:nvSpPr>
        <p:spPr>
          <a:xfrm>
            <a:off x="6781800" y="3733800"/>
            <a:ext cx="378830" cy="461665"/>
          </a:xfrm>
          <a:prstGeom prst="rect">
            <a:avLst/>
          </a:prstGeom>
          <a:noFill/>
        </p:spPr>
        <p:txBody>
          <a:bodyPr wrap="none" rtlCol="0">
            <a:spAutoFit/>
          </a:bodyPr>
          <a:lstStyle/>
          <a:p>
            <a:r>
              <a:rPr lang="en-US" sz="2400" dirty="0">
                <a:latin typeface="Calibri"/>
                <a:cs typeface="Calibri"/>
              </a:rPr>
              <a:t>G</a:t>
            </a:r>
          </a:p>
        </p:txBody>
      </p:sp>
      <p:sp>
        <p:nvSpPr>
          <p:cNvPr id="29" name="TextBox 28"/>
          <p:cNvSpPr txBox="1"/>
          <p:nvPr/>
        </p:nvSpPr>
        <p:spPr>
          <a:xfrm>
            <a:off x="4849508" y="4343400"/>
            <a:ext cx="332092" cy="461665"/>
          </a:xfrm>
          <a:prstGeom prst="rect">
            <a:avLst/>
          </a:prstGeom>
          <a:noFill/>
        </p:spPr>
        <p:txBody>
          <a:bodyPr wrap="none" rtlCol="0">
            <a:spAutoFit/>
          </a:bodyPr>
          <a:lstStyle/>
          <a:p>
            <a:r>
              <a:rPr lang="en-US" sz="2400" dirty="0">
                <a:latin typeface="Calibri"/>
                <a:cs typeface="Calibri"/>
              </a:rPr>
              <a:t>a</a:t>
            </a:r>
          </a:p>
        </p:txBody>
      </p:sp>
      <p:sp>
        <p:nvSpPr>
          <p:cNvPr id="30" name="TextBox 29"/>
          <p:cNvSpPr txBox="1"/>
          <p:nvPr/>
        </p:nvSpPr>
        <p:spPr>
          <a:xfrm>
            <a:off x="5410200" y="4343400"/>
            <a:ext cx="378830" cy="461665"/>
          </a:xfrm>
          <a:prstGeom prst="rect">
            <a:avLst/>
          </a:prstGeom>
          <a:noFill/>
        </p:spPr>
        <p:txBody>
          <a:bodyPr wrap="none" rtlCol="0">
            <a:spAutoFit/>
          </a:bodyPr>
          <a:lstStyle/>
          <a:p>
            <a:r>
              <a:rPr lang="en-US" sz="2400" dirty="0">
                <a:latin typeface="Calibri"/>
                <a:cs typeface="Calibri"/>
              </a:rPr>
              <a:t>G</a:t>
            </a:r>
          </a:p>
        </p:txBody>
      </p:sp>
      <p:sp>
        <p:nvSpPr>
          <p:cNvPr id="31" name="TextBox 30"/>
          <p:cNvSpPr txBox="1"/>
          <p:nvPr/>
        </p:nvSpPr>
        <p:spPr>
          <a:xfrm>
            <a:off x="6098170" y="4343400"/>
            <a:ext cx="346369" cy="461665"/>
          </a:xfrm>
          <a:prstGeom prst="rect">
            <a:avLst/>
          </a:prstGeom>
          <a:noFill/>
        </p:spPr>
        <p:txBody>
          <a:bodyPr wrap="none" rtlCol="0">
            <a:spAutoFit/>
          </a:bodyPr>
          <a:lstStyle/>
          <a:p>
            <a:r>
              <a:rPr lang="en-US" sz="2400" dirty="0">
                <a:latin typeface="Calibri"/>
                <a:cs typeface="Calibri"/>
              </a:rPr>
              <a:t>b</a:t>
            </a:r>
          </a:p>
        </p:txBody>
      </p:sp>
      <p:sp>
        <p:nvSpPr>
          <p:cNvPr id="32" name="TextBox 31"/>
          <p:cNvSpPr txBox="1"/>
          <p:nvPr/>
        </p:nvSpPr>
        <p:spPr>
          <a:xfrm>
            <a:off x="6631570" y="4343400"/>
            <a:ext cx="378830" cy="461665"/>
          </a:xfrm>
          <a:prstGeom prst="rect">
            <a:avLst/>
          </a:prstGeom>
          <a:noFill/>
        </p:spPr>
        <p:txBody>
          <a:bodyPr wrap="none" rtlCol="0">
            <a:spAutoFit/>
          </a:bodyPr>
          <a:lstStyle/>
          <a:p>
            <a:r>
              <a:rPr lang="en-US" sz="2400" dirty="0">
                <a:latin typeface="Calibri"/>
                <a:cs typeface="Calibri"/>
              </a:rPr>
              <a:t>G</a:t>
            </a:r>
          </a:p>
        </p:txBody>
      </p:sp>
      <p:cxnSp>
        <p:nvCxnSpPr>
          <p:cNvPr id="7" name="Straight Connector 6"/>
          <p:cNvCxnSpPr/>
          <p:nvPr/>
        </p:nvCxnSpPr>
        <p:spPr>
          <a:xfrm>
            <a:off x="6096000" y="3048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563609" y="3550167"/>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490746" y="4191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334000" y="4191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38800" y="35814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746227" y="3037589"/>
            <a:ext cx="1524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6324600" y="3539756"/>
            <a:ext cx="762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334000" y="35814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248400" y="4191000"/>
            <a:ext cx="762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029200" y="41910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105400" y="48768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800600" y="48768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24600" y="48768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6019800" y="48768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876800" y="5177135"/>
            <a:ext cx="397164" cy="461665"/>
          </a:xfrm>
          <a:prstGeom prst="rect">
            <a:avLst/>
          </a:prstGeom>
          <a:noFill/>
        </p:spPr>
        <p:txBody>
          <a:bodyPr wrap="none" rtlCol="0">
            <a:spAutoFit/>
          </a:bodyPr>
          <a:lstStyle/>
          <a:p>
            <a:r>
              <a:rPr lang="en-US" sz="2400" dirty="0">
                <a:latin typeface="Calibri"/>
                <a:cs typeface="Calibri"/>
              </a:rPr>
              <a:t>…</a:t>
            </a:r>
          </a:p>
        </p:txBody>
      </p:sp>
      <p:sp>
        <p:nvSpPr>
          <p:cNvPr id="53" name="TextBox 52"/>
          <p:cNvSpPr txBox="1"/>
          <p:nvPr/>
        </p:nvSpPr>
        <p:spPr>
          <a:xfrm>
            <a:off x="6172200" y="5181600"/>
            <a:ext cx="397164" cy="461665"/>
          </a:xfrm>
          <a:prstGeom prst="rect">
            <a:avLst/>
          </a:prstGeom>
          <a:noFill/>
        </p:spPr>
        <p:txBody>
          <a:bodyPr wrap="none" rtlCol="0">
            <a:spAutoFit/>
          </a:bodyPr>
          <a:lstStyle/>
          <a:p>
            <a:r>
              <a:rPr lang="en-US" sz="2400" dirty="0">
                <a:latin typeface="Calibri"/>
                <a:cs typeface="Calibri"/>
              </a:rPr>
              <a:t>…</a:t>
            </a:r>
          </a:p>
        </p:txBody>
      </p:sp>
    </p:spTree>
    <p:extLst>
      <p:ext uri="{BB962C8B-B14F-4D97-AF65-F5344CB8AC3E}">
        <p14:creationId xmlns:p14="http://schemas.microsoft.com/office/powerpoint/2010/main" val="37016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 grpId="0"/>
      <p:bldP spid="18" grpId="0"/>
      <p:bldP spid="19" grpId="0"/>
      <p:bldP spid="20" grpId="0"/>
      <p:bldP spid="22" grpId="0"/>
      <p:bldP spid="25" grpId="0"/>
      <p:bldP spid="28" grpId="0"/>
      <p:bldP spid="29" grpId="0"/>
      <p:bldP spid="30" grpId="0"/>
      <p:bldP spid="31" grpId="0"/>
      <p:bldP spid="32" grpId="0"/>
      <p:bldP spid="5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Tree Search</a:t>
            </a:r>
          </a:p>
        </p:txBody>
      </p:sp>
      <p:sp>
        <p:nvSpPr>
          <p:cNvPr id="15363" name="Rectangle 3"/>
          <p:cNvSpPr>
            <a:spLocks noGrp="1" noChangeArrowheads="1"/>
          </p:cNvSpPr>
          <p:nvPr>
            <p:ph idx="1"/>
          </p:nvPr>
        </p:nvSpPr>
        <p:spPr>
          <a:xfrm>
            <a:off x="1780031" y="4407407"/>
            <a:ext cx="9753601" cy="2362200"/>
          </a:xfrm>
        </p:spPr>
        <p:txBody>
          <a:bodyPr>
            <a:normAutofit/>
          </a:bodyPr>
          <a:lstStyle/>
          <a:p>
            <a:pPr eaLnBrk="1" hangingPunct="1">
              <a:lnSpc>
                <a:spcPct val="80000"/>
              </a:lnSpc>
            </a:pPr>
            <a:r>
              <a:rPr lang="en-US" sz="2800" dirty="0"/>
              <a:t>Important ideas:</a:t>
            </a:r>
          </a:p>
          <a:p>
            <a:pPr lvl="1" eaLnBrk="1" hangingPunct="1">
              <a:lnSpc>
                <a:spcPct val="80000"/>
              </a:lnSpc>
            </a:pPr>
            <a:r>
              <a:rPr lang="en-US" sz="2400" dirty="0"/>
              <a:t>Fringe</a:t>
            </a:r>
            <a:r>
              <a:rPr lang="zh-CN" altLang="en-US" sz="2400" dirty="0"/>
              <a:t>（边缘，目前正要去探索的节点）</a:t>
            </a:r>
            <a:endParaRPr lang="en-US" sz="2400" dirty="0"/>
          </a:p>
          <a:p>
            <a:pPr lvl="1" eaLnBrk="1" hangingPunct="1">
              <a:lnSpc>
                <a:spcPct val="80000"/>
              </a:lnSpc>
            </a:pPr>
            <a:r>
              <a:rPr lang="en-US" sz="2400" dirty="0"/>
              <a:t>Expansion</a:t>
            </a:r>
            <a:r>
              <a:rPr lang="zh-CN" altLang="en-US" sz="2400" dirty="0"/>
              <a:t>（拓展，通过探索边缘，陆续</a:t>
            </a:r>
            <a:r>
              <a:rPr lang="zh-CN" altLang="en-US" dirty="0"/>
              <a:t>加入到</a:t>
            </a:r>
            <a:r>
              <a:rPr lang="zh-CN" altLang="en-US" sz="2400" dirty="0"/>
              <a:t>探索集中的节点）</a:t>
            </a:r>
            <a:endParaRPr lang="en-US" sz="2400" dirty="0"/>
          </a:p>
          <a:p>
            <a:pPr lvl="1" eaLnBrk="1" hangingPunct="1">
              <a:lnSpc>
                <a:spcPct val="80000"/>
              </a:lnSpc>
            </a:pPr>
            <a:r>
              <a:rPr lang="en-US" sz="2400" dirty="0"/>
              <a:t>Exploration strategy</a:t>
            </a:r>
            <a:r>
              <a:rPr lang="zh-CN" altLang="en-US" sz="2400" dirty="0"/>
              <a:t>（搜索策略）</a:t>
            </a:r>
            <a:endParaRPr lang="en-US" sz="2400" dirty="0"/>
          </a:p>
          <a:p>
            <a:pPr lvl="3">
              <a:lnSpc>
                <a:spcPct val="80000"/>
              </a:lnSpc>
            </a:pPr>
            <a:endParaRPr lang="en-US" sz="1600" dirty="0"/>
          </a:p>
          <a:p>
            <a:pPr eaLnBrk="1" hangingPunct="1">
              <a:lnSpc>
                <a:spcPct val="80000"/>
              </a:lnSpc>
            </a:pPr>
            <a:r>
              <a:rPr lang="en-US" sz="2800" dirty="0"/>
              <a:t>Main question: which fringe nodes to explore?</a:t>
            </a:r>
          </a:p>
        </p:txBody>
      </p:sp>
      <p:pic>
        <p:nvPicPr>
          <p:cNvPr id="5" name="Picture 3" descr="tree-search.png">
            <a:extLst>
              <a:ext uri="{FF2B5EF4-FFF2-40B4-BE49-F238E27FC236}">
                <a16:creationId xmlns:a16="http://schemas.microsoft.com/office/drawing/2014/main" id="{AEB33E63-0E8C-6B49-AF76-EEFB92A8B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9289"/>
            <a:ext cx="10515600" cy="2953584"/>
          </a:xfrm>
          <a:prstGeom prst="rect">
            <a:avLst/>
          </a:prstGeom>
        </p:spPr>
      </p:pic>
    </p:spTree>
    <p:extLst>
      <p:ext uri="{BB962C8B-B14F-4D97-AF65-F5344CB8AC3E}">
        <p14:creationId xmlns:p14="http://schemas.microsoft.com/office/powerpoint/2010/main" val="3506871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Search Pseudo-Code</a:t>
            </a:r>
          </a:p>
        </p:txBody>
      </p:sp>
      <p:pic>
        <p:nvPicPr>
          <p:cNvPr id="3" name="Picture 2" descr="graph-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752600"/>
            <a:ext cx="11406469" cy="4038600"/>
          </a:xfrm>
          <a:prstGeom prst="rect">
            <a:avLst/>
          </a:prstGeom>
        </p:spPr>
      </p:pic>
    </p:spTree>
    <p:extLst>
      <p:ext uri="{BB962C8B-B14F-4D97-AF65-F5344CB8AC3E}">
        <p14:creationId xmlns:p14="http://schemas.microsoft.com/office/powerpoint/2010/main" val="293212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Graph Search</a:t>
            </a:r>
          </a:p>
        </p:txBody>
      </p:sp>
      <p:sp>
        <p:nvSpPr>
          <p:cNvPr id="30723" name="Rectangle 3"/>
          <p:cNvSpPr>
            <a:spLocks noGrp="1" noChangeArrowheads="1"/>
          </p:cNvSpPr>
          <p:nvPr>
            <p:ph idx="1"/>
          </p:nvPr>
        </p:nvSpPr>
        <p:spPr/>
        <p:txBody>
          <a:bodyPr/>
          <a:lstStyle/>
          <a:p>
            <a:pPr eaLnBrk="1" hangingPunct="1"/>
            <a:r>
              <a:rPr lang="en-US" sz="2600" dirty="0">
                <a:latin typeface="Calibri"/>
                <a:cs typeface="Calibri"/>
              </a:rPr>
              <a:t>In BFS, for example, we shouldn’t bother expanding the circled nodes (why?)</a:t>
            </a:r>
          </a:p>
        </p:txBody>
      </p:sp>
      <p:grpSp>
        <p:nvGrpSpPr>
          <p:cNvPr id="30724" name="Group 4"/>
          <p:cNvGrpSpPr>
            <a:grpSpLocks/>
          </p:cNvGrpSpPr>
          <p:nvPr/>
        </p:nvGrpSpPr>
        <p:grpSpPr bwMode="auto">
          <a:xfrm>
            <a:off x="3352800" y="2435610"/>
            <a:ext cx="5486400" cy="3355590"/>
            <a:chOff x="48" y="2332"/>
            <a:chExt cx="3456" cy="2406"/>
          </a:xfrm>
        </p:grpSpPr>
        <p:sp>
          <p:nvSpPr>
            <p:cNvPr id="30729" name="Text Box 5"/>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latin typeface="Calibri"/>
                  <a:cs typeface="Calibri"/>
                </a:rPr>
                <a:t>S</a:t>
              </a:r>
            </a:p>
          </p:txBody>
        </p:sp>
        <p:sp>
          <p:nvSpPr>
            <p:cNvPr id="30730" name="Text Box 6"/>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a</a:t>
              </a:r>
            </a:p>
          </p:txBody>
        </p:sp>
        <p:sp>
          <p:nvSpPr>
            <p:cNvPr id="30731" name="Text Box 7"/>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b</a:t>
              </a:r>
            </a:p>
          </p:txBody>
        </p:sp>
        <p:sp>
          <p:nvSpPr>
            <p:cNvPr id="30732" name="Text Box 8"/>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d</a:t>
              </a:r>
            </a:p>
          </p:txBody>
        </p:sp>
        <p:sp>
          <p:nvSpPr>
            <p:cNvPr id="30733" name="Text Box 9"/>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p</a:t>
              </a:r>
            </a:p>
          </p:txBody>
        </p:sp>
        <p:sp>
          <p:nvSpPr>
            <p:cNvPr id="30734" name="Text Box 10"/>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a</a:t>
              </a:r>
            </a:p>
          </p:txBody>
        </p:sp>
        <p:sp>
          <p:nvSpPr>
            <p:cNvPr id="30735" name="Text Box 11"/>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c</a:t>
              </a:r>
            </a:p>
          </p:txBody>
        </p:sp>
        <p:cxnSp>
          <p:nvCxnSpPr>
            <p:cNvPr id="30736" name="AutoShape 12"/>
            <p:cNvCxnSpPr>
              <a:cxnSpLocks noChangeShapeType="1"/>
              <a:stCxn id="30732" idx="2"/>
              <a:endCxn id="30731"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30737" name="AutoShape 13"/>
            <p:cNvCxnSpPr>
              <a:cxnSpLocks noChangeShapeType="1"/>
              <a:stCxn id="30732" idx="2"/>
              <a:endCxn id="30735" idx="0"/>
            </p:cNvCxnSpPr>
            <p:nvPr/>
          </p:nvCxnSpPr>
          <p:spPr bwMode="auto">
            <a:xfrm>
              <a:off x="504" y="2953"/>
              <a:ext cx="96" cy="80"/>
            </a:xfrm>
            <a:prstGeom prst="straightConnector1">
              <a:avLst/>
            </a:prstGeom>
            <a:noFill/>
            <a:ln w="9525">
              <a:solidFill>
                <a:schemeClr val="tx1"/>
              </a:solidFill>
              <a:round/>
              <a:headEnd/>
              <a:tailEnd/>
            </a:ln>
          </p:spPr>
        </p:cxnSp>
        <p:cxnSp>
          <p:nvCxnSpPr>
            <p:cNvPr id="30738" name="AutoShape 14"/>
            <p:cNvCxnSpPr>
              <a:cxnSpLocks noChangeShapeType="1"/>
              <a:stCxn id="30731" idx="2"/>
              <a:endCxn id="30730" idx="0"/>
            </p:cNvCxnSpPr>
            <p:nvPr/>
          </p:nvCxnSpPr>
          <p:spPr bwMode="auto">
            <a:xfrm>
              <a:off x="168" y="3298"/>
              <a:ext cx="0" cy="119"/>
            </a:xfrm>
            <a:prstGeom prst="straightConnector1">
              <a:avLst/>
            </a:prstGeom>
            <a:noFill/>
            <a:ln w="9525">
              <a:solidFill>
                <a:schemeClr val="tx1"/>
              </a:solidFill>
              <a:round/>
              <a:headEnd/>
              <a:tailEnd/>
            </a:ln>
          </p:spPr>
        </p:cxnSp>
        <p:cxnSp>
          <p:nvCxnSpPr>
            <p:cNvPr id="30739" name="AutoShape 15"/>
            <p:cNvCxnSpPr>
              <a:cxnSpLocks noChangeShapeType="1"/>
              <a:stCxn id="30735" idx="2"/>
              <a:endCxn id="30734" idx="0"/>
            </p:cNvCxnSpPr>
            <p:nvPr/>
          </p:nvCxnSpPr>
          <p:spPr bwMode="auto">
            <a:xfrm>
              <a:off x="600" y="3298"/>
              <a:ext cx="0" cy="119"/>
            </a:xfrm>
            <a:prstGeom prst="straightConnector1">
              <a:avLst/>
            </a:prstGeom>
            <a:noFill/>
            <a:ln w="9525">
              <a:solidFill>
                <a:schemeClr val="tx1"/>
              </a:solidFill>
              <a:round/>
              <a:headEnd/>
              <a:tailEnd/>
            </a:ln>
          </p:spPr>
        </p:cxnSp>
        <p:grpSp>
          <p:nvGrpSpPr>
            <p:cNvPr id="30740" name="Group 16"/>
            <p:cNvGrpSpPr>
              <a:grpSpLocks/>
            </p:cNvGrpSpPr>
            <p:nvPr/>
          </p:nvGrpSpPr>
          <p:grpSpPr bwMode="auto">
            <a:xfrm>
              <a:off x="1776" y="2640"/>
              <a:ext cx="1104" cy="1714"/>
              <a:chOff x="1152" y="2640"/>
              <a:chExt cx="1104" cy="1714"/>
            </a:xfrm>
          </p:grpSpPr>
          <p:sp>
            <p:nvSpPr>
              <p:cNvPr id="30767" name="Text Box 17"/>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e</a:t>
                </a:r>
              </a:p>
            </p:txBody>
          </p:sp>
          <p:sp>
            <p:nvSpPr>
              <p:cNvPr id="30768" name="Text Box 18"/>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p</a:t>
                </a:r>
              </a:p>
            </p:txBody>
          </p:sp>
          <p:sp>
            <p:nvSpPr>
              <p:cNvPr id="30769" name="Text Box 19"/>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h</a:t>
                </a:r>
              </a:p>
            </p:txBody>
          </p:sp>
          <p:sp>
            <p:nvSpPr>
              <p:cNvPr id="30770" name="Text Box 20"/>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f</a:t>
                </a:r>
              </a:p>
            </p:txBody>
          </p:sp>
          <p:sp>
            <p:nvSpPr>
              <p:cNvPr id="30771" name="Text Box 21"/>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r</a:t>
                </a:r>
              </a:p>
            </p:txBody>
          </p:sp>
          <p:sp>
            <p:nvSpPr>
              <p:cNvPr id="30772" name="Text Box 22"/>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q</a:t>
                </a:r>
              </a:p>
            </p:txBody>
          </p:sp>
          <p:sp>
            <p:nvSpPr>
              <p:cNvPr id="30773" name="Text Box 23"/>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q</a:t>
                </a:r>
              </a:p>
            </p:txBody>
          </p:sp>
          <p:sp>
            <p:nvSpPr>
              <p:cNvPr id="30774" name="Text Box 24"/>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c</a:t>
                </a:r>
              </a:p>
            </p:txBody>
          </p:sp>
          <p:sp>
            <p:nvSpPr>
              <p:cNvPr id="30775" name="Text Box 25"/>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latin typeface="Calibri"/>
                    <a:cs typeface="Calibri"/>
                  </a:rPr>
                  <a:t>G</a:t>
                </a:r>
              </a:p>
            </p:txBody>
          </p:sp>
          <p:sp>
            <p:nvSpPr>
              <p:cNvPr id="30776" name="Text Box 26"/>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a</a:t>
                </a:r>
              </a:p>
            </p:txBody>
          </p:sp>
          <p:cxnSp>
            <p:nvCxnSpPr>
              <p:cNvPr id="30777" name="AutoShape 27"/>
              <p:cNvCxnSpPr>
                <a:cxnSpLocks noChangeShapeType="1"/>
                <a:stCxn id="30767" idx="2"/>
                <a:endCxn id="30769"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30778" name="AutoShape 28"/>
              <p:cNvCxnSpPr>
                <a:cxnSpLocks noChangeShapeType="1"/>
                <a:stCxn id="30767" idx="2"/>
                <a:endCxn id="30771" idx="0"/>
              </p:cNvCxnSpPr>
              <p:nvPr/>
            </p:nvCxnSpPr>
            <p:spPr bwMode="auto">
              <a:xfrm>
                <a:off x="1656" y="2905"/>
                <a:ext cx="192" cy="119"/>
              </a:xfrm>
              <a:prstGeom prst="straightConnector1">
                <a:avLst/>
              </a:prstGeom>
              <a:noFill/>
              <a:ln w="9525">
                <a:solidFill>
                  <a:schemeClr val="tx1"/>
                </a:solidFill>
                <a:round/>
                <a:headEnd/>
                <a:tailEnd/>
              </a:ln>
            </p:spPr>
          </p:cxnSp>
          <p:cxnSp>
            <p:nvCxnSpPr>
              <p:cNvPr id="30779" name="AutoShape 29"/>
              <p:cNvCxnSpPr>
                <a:cxnSpLocks noChangeShapeType="1"/>
                <a:stCxn id="30769" idx="2"/>
                <a:endCxn id="30768"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30780" name="AutoShape 30"/>
              <p:cNvCxnSpPr>
                <a:cxnSpLocks noChangeShapeType="1"/>
                <a:stCxn id="30769" idx="2"/>
                <a:endCxn id="30772" idx="0"/>
              </p:cNvCxnSpPr>
              <p:nvPr/>
            </p:nvCxnSpPr>
            <p:spPr bwMode="auto">
              <a:xfrm>
                <a:off x="1416" y="3289"/>
                <a:ext cx="144" cy="119"/>
              </a:xfrm>
              <a:prstGeom prst="straightConnector1">
                <a:avLst/>
              </a:prstGeom>
              <a:noFill/>
              <a:ln w="9525">
                <a:solidFill>
                  <a:schemeClr val="tx1"/>
                </a:solidFill>
                <a:round/>
                <a:headEnd/>
                <a:tailEnd/>
              </a:ln>
            </p:spPr>
          </p:cxnSp>
          <p:cxnSp>
            <p:nvCxnSpPr>
              <p:cNvPr id="30781" name="AutoShape 31"/>
              <p:cNvCxnSpPr>
                <a:cxnSpLocks noChangeShapeType="1"/>
                <a:stCxn id="30771" idx="2"/>
                <a:endCxn id="30770" idx="0"/>
              </p:cNvCxnSpPr>
              <p:nvPr/>
            </p:nvCxnSpPr>
            <p:spPr bwMode="auto">
              <a:xfrm>
                <a:off x="1848" y="3289"/>
                <a:ext cx="0" cy="119"/>
              </a:xfrm>
              <a:prstGeom prst="straightConnector1">
                <a:avLst/>
              </a:prstGeom>
              <a:noFill/>
              <a:ln w="9525">
                <a:solidFill>
                  <a:schemeClr val="tx1"/>
                </a:solidFill>
                <a:round/>
                <a:headEnd/>
                <a:tailEnd/>
              </a:ln>
            </p:spPr>
          </p:cxnSp>
          <p:cxnSp>
            <p:nvCxnSpPr>
              <p:cNvPr id="30782" name="AutoShape 32"/>
              <p:cNvCxnSpPr>
                <a:cxnSpLocks noChangeShapeType="1"/>
                <a:stCxn id="30768" idx="2"/>
                <a:endCxn id="30773" idx="0"/>
              </p:cNvCxnSpPr>
              <p:nvPr/>
            </p:nvCxnSpPr>
            <p:spPr bwMode="auto">
              <a:xfrm>
                <a:off x="1272" y="3673"/>
                <a:ext cx="0" cy="80"/>
              </a:xfrm>
              <a:prstGeom prst="straightConnector1">
                <a:avLst/>
              </a:prstGeom>
              <a:noFill/>
              <a:ln w="9525">
                <a:solidFill>
                  <a:schemeClr val="tx1"/>
                </a:solidFill>
                <a:round/>
                <a:headEnd/>
                <a:tailEnd/>
              </a:ln>
            </p:spPr>
          </p:cxnSp>
          <p:cxnSp>
            <p:nvCxnSpPr>
              <p:cNvPr id="30783" name="AutoShape 33"/>
              <p:cNvCxnSpPr>
                <a:cxnSpLocks noChangeShapeType="1"/>
                <a:stCxn id="30770" idx="2"/>
                <a:endCxn id="30774"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30784" name="AutoShape 34"/>
              <p:cNvCxnSpPr>
                <a:cxnSpLocks noChangeShapeType="1"/>
                <a:stCxn id="30770" idx="2"/>
                <a:endCxn id="30775" idx="0"/>
              </p:cNvCxnSpPr>
              <p:nvPr/>
            </p:nvCxnSpPr>
            <p:spPr bwMode="auto">
              <a:xfrm>
                <a:off x="1848" y="3673"/>
                <a:ext cx="168" cy="119"/>
              </a:xfrm>
              <a:prstGeom prst="straightConnector1">
                <a:avLst/>
              </a:prstGeom>
              <a:noFill/>
              <a:ln w="9525">
                <a:solidFill>
                  <a:schemeClr val="tx1"/>
                </a:solidFill>
                <a:round/>
                <a:headEnd/>
                <a:tailEnd/>
              </a:ln>
            </p:spPr>
          </p:cxnSp>
          <p:cxnSp>
            <p:nvCxnSpPr>
              <p:cNvPr id="30785" name="AutoShape 35"/>
              <p:cNvCxnSpPr>
                <a:cxnSpLocks noChangeShapeType="1"/>
                <a:stCxn id="30774" idx="2"/>
                <a:endCxn id="30776" idx="0"/>
              </p:cNvCxnSpPr>
              <p:nvPr/>
            </p:nvCxnSpPr>
            <p:spPr bwMode="auto">
              <a:xfrm>
                <a:off x="1704" y="4018"/>
                <a:ext cx="0" cy="71"/>
              </a:xfrm>
              <a:prstGeom prst="straightConnector1">
                <a:avLst/>
              </a:prstGeom>
              <a:noFill/>
              <a:ln w="9525">
                <a:solidFill>
                  <a:schemeClr val="tx1"/>
                </a:solidFill>
                <a:round/>
                <a:headEnd/>
                <a:tailEnd/>
              </a:ln>
            </p:spPr>
          </p:cxnSp>
        </p:grpSp>
        <p:sp>
          <p:nvSpPr>
            <p:cNvPr id="30741" name="Text Box 36"/>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q</a:t>
              </a:r>
            </a:p>
          </p:txBody>
        </p:sp>
        <p:cxnSp>
          <p:nvCxnSpPr>
            <p:cNvPr id="30742" name="AutoShape 37"/>
            <p:cNvCxnSpPr>
              <a:cxnSpLocks noChangeShapeType="1"/>
              <a:stCxn id="30733" idx="2"/>
              <a:endCxn id="30741" idx="0"/>
            </p:cNvCxnSpPr>
            <p:nvPr/>
          </p:nvCxnSpPr>
          <p:spPr bwMode="auto">
            <a:xfrm>
              <a:off x="3384" y="2905"/>
              <a:ext cx="0" cy="89"/>
            </a:xfrm>
            <a:prstGeom prst="straightConnector1">
              <a:avLst/>
            </a:prstGeom>
            <a:noFill/>
            <a:ln w="9525">
              <a:solidFill>
                <a:schemeClr val="tx1"/>
              </a:solidFill>
              <a:round/>
              <a:headEnd/>
              <a:tailEnd/>
            </a:ln>
          </p:spPr>
        </p:cxnSp>
        <p:grpSp>
          <p:nvGrpSpPr>
            <p:cNvPr id="30743" name="Group 38"/>
            <p:cNvGrpSpPr>
              <a:grpSpLocks/>
            </p:cNvGrpSpPr>
            <p:nvPr/>
          </p:nvGrpSpPr>
          <p:grpSpPr bwMode="auto">
            <a:xfrm>
              <a:off x="624" y="3024"/>
              <a:ext cx="1104" cy="1714"/>
              <a:chOff x="1152" y="2640"/>
              <a:chExt cx="1104" cy="1714"/>
            </a:xfrm>
          </p:grpSpPr>
          <p:sp>
            <p:nvSpPr>
              <p:cNvPr id="30748" name="Text Box 39"/>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e</a:t>
                </a:r>
              </a:p>
            </p:txBody>
          </p:sp>
          <p:sp>
            <p:nvSpPr>
              <p:cNvPr id="30749" name="Text Box 40"/>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p</a:t>
                </a:r>
              </a:p>
            </p:txBody>
          </p:sp>
          <p:sp>
            <p:nvSpPr>
              <p:cNvPr id="30750" name="Text Box 41"/>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h</a:t>
                </a:r>
              </a:p>
            </p:txBody>
          </p:sp>
          <p:sp>
            <p:nvSpPr>
              <p:cNvPr id="30751" name="Text Box 42"/>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f</a:t>
                </a:r>
              </a:p>
            </p:txBody>
          </p:sp>
          <p:sp>
            <p:nvSpPr>
              <p:cNvPr id="30752" name="Text Box 43"/>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r</a:t>
                </a:r>
              </a:p>
            </p:txBody>
          </p:sp>
          <p:sp>
            <p:nvSpPr>
              <p:cNvPr id="30753" name="Text Box 44"/>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q</a:t>
                </a:r>
              </a:p>
            </p:txBody>
          </p:sp>
          <p:sp>
            <p:nvSpPr>
              <p:cNvPr id="30754" name="Text Box 45"/>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q</a:t>
                </a:r>
              </a:p>
            </p:txBody>
          </p:sp>
          <p:sp>
            <p:nvSpPr>
              <p:cNvPr id="30755" name="Text Box 46"/>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c</a:t>
                </a:r>
              </a:p>
            </p:txBody>
          </p:sp>
          <p:sp>
            <p:nvSpPr>
              <p:cNvPr id="30756" name="Text Box 47"/>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i="1" dirty="0">
                    <a:latin typeface="Calibri"/>
                    <a:cs typeface="Calibri"/>
                  </a:rPr>
                  <a:t>G</a:t>
                </a:r>
              </a:p>
            </p:txBody>
          </p:sp>
          <p:sp>
            <p:nvSpPr>
              <p:cNvPr id="30757" name="Text Box 48"/>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latin typeface="Calibri"/>
                    <a:cs typeface="Calibri"/>
                  </a:rPr>
                  <a:t>a</a:t>
                </a:r>
              </a:p>
            </p:txBody>
          </p:sp>
          <p:cxnSp>
            <p:nvCxnSpPr>
              <p:cNvPr id="30758" name="AutoShape 49"/>
              <p:cNvCxnSpPr>
                <a:cxnSpLocks noChangeShapeType="1"/>
                <a:stCxn id="30748" idx="2"/>
                <a:endCxn id="30750"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30759" name="AutoShape 50"/>
              <p:cNvCxnSpPr>
                <a:cxnSpLocks noChangeShapeType="1"/>
                <a:stCxn id="30748" idx="2"/>
                <a:endCxn id="30752" idx="0"/>
              </p:cNvCxnSpPr>
              <p:nvPr/>
            </p:nvCxnSpPr>
            <p:spPr bwMode="auto">
              <a:xfrm>
                <a:off x="1656" y="2905"/>
                <a:ext cx="192" cy="119"/>
              </a:xfrm>
              <a:prstGeom prst="straightConnector1">
                <a:avLst/>
              </a:prstGeom>
              <a:noFill/>
              <a:ln w="9525">
                <a:solidFill>
                  <a:schemeClr val="tx1"/>
                </a:solidFill>
                <a:round/>
                <a:headEnd/>
                <a:tailEnd/>
              </a:ln>
            </p:spPr>
          </p:cxnSp>
          <p:cxnSp>
            <p:nvCxnSpPr>
              <p:cNvPr id="30760" name="AutoShape 51"/>
              <p:cNvCxnSpPr>
                <a:cxnSpLocks noChangeShapeType="1"/>
                <a:stCxn id="30750" idx="2"/>
                <a:endCxn id="30749"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30761" name="AutoShape 52"/>
              <p:cNvCxnSpPr>
                <a:cxnSpLocks noChangeShapeType="1"/>
                <a:stCxn id="30750" idx="2"/>
                <a:endCxn id="30753" idx="0"/>
              </p:cNvCxnSpPr>
              <p:nvPr/>
            </p:nvCxnSpPr>
            <p:spPr bwMode="auto">
              <a:xfrm>
                <a:off x="1416" y="3289"/>
                <a:ext cx="144" cy="119"/>
              </a:xfrm>
              <a:prstGeom prst="straightConnector1">
                <a:avLst/>
              </a:prstGeom>
              <a:noFill/>
              <a:ln w="9525">
                <a:solidFill>
                  <a:schemeClr val="tx1"/>
                </a:solidFill>
                <a:round/>
                <a:headEnd/>
                <a:tailEnd/>
              </a:ln>
            </p:spPr>
          </p:cxnSp>
          <p:cxnSp>
            <p:nvCxnSpPr>
              <p:cNvPr id="30762" name="AutoShape 53"/>
              <p:cNvCxnSpPr>
                <a:cxnSpLocks noChangeShapeType="1"/>
                <a:stCxn id="30752" idx="2"/>
                <a:endCxn id="30751" idx="0"/>
              </p:cNvCxnSpPr>
              <p:nvPr/>
            </p:nvCxnSpPr>
            <p:spPr bwMode="auto">
              <a:xfrm>
                <a:off x="1848" y="3289"/>
                <a:ext cx="0" cy="119"/>
              </a:xfrm>
              <a:prstGeom prst="straightConnector1">
                <a:avLst/>
              </a:prstGeom>
              <a:noFill/>
              <a:ln w="9525">
                <a:solidFill>
                  <a:schemeClr val="tx1"/>
                </a:solidFill>
                <a:round/>
                <a:headEnd/>
                <a:tailEnd/>
              </a:ln>
            </p:spPr>
          </p:cxnSp>
          <p:cxnSp>
            <p:nvCxnSpPr>
              <p:cNvPr id="30763" name="AutoShape 54"/>
              <p:cNvCxnSpPr>
                <a:cxnSpLocks noChangeShapeType="1"/>
                <a:stCxn id="30749" idx="2"/>
                <a:endCxn id="30754" idx="0"/>
              </p:cNvCxnSpPr>
              <p:nvPr/>
            </p:nvCxnSpPr>
            <p:spPr bwMode="auto">
              <a:xfrm>
                <a:off x="1272" y="3673"/>
                <a:ext cx="0" cy="80"/>
              </a:xfrm>
              <a:prstGeom prst="straightConnector1">
                <a:avLst/>
              </a:prstGeom>
              <a:noFill/>
              <a:ln w="9525">
                <a:solidFill>
                  <a:schemeClr val="tx1"/>
                </a:solidFill>
                <a:round/>
                <a:headEnd/>
                <a:tailEnd/>
              </a:ln>
            </p:spPr>
          </p:cxnSp>
          <p:cxnSp>
            <p:nvCxnSpPr>
              <p:cNvPr id="30764" name="AutoShape 55"/>
              <p:cNvCxnSpPr>
                <a:cxnSpLocks noChangeShapeType="1"/>
                <a:stCxn id="30751" idx="2"/>
                <a:endCxn id="30755"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30765" name="AutoShape 56"/>
              <p:cNvCxnSpPr>
                <a:cxnSpLocks noChangeShapeType="1"/>
                <a:stCxn id="30751" idx="2"/>
                <a:endCxn id="30756" idx="0"/>
              </p:cNvCxnSpPr>
              <p:nvPr/>
            </p:nvCxnSpPr>
            <p:spPr bwMode="auto">
              <a:xfrm>
                <a:off x="1848" y="3673"/>
                <a:ext cx="168" cy="119"/>
              </a:xfrm>
              <a:prstGeom prst="straightConnector1">
                <a:avLst/>
              </a:prstGeom>
              <a:noFill/>
              <a:ln w="9525">
                <a:solidFill>
                  <a:schemeClr val="tx1"/>
                </a:solidFill>
                <a:round/>
                <a:headEnd/>
                <a:tailEnd/>
              </a:ln>
            </p:spPr>
          </p:cxnSp>
          <p:cxnSp>
            <p:nvCxnSpPr>
              <p:cNvPr id="30766" name="AutoShape 57"/>
              <p:cNvCxnSpPr>
                <a:cxnSpLocks noChangeShapeType="1"/>
                <a:stCxn id="30755" idx="2"/>
                <a:endCxn id="30757" idx="0"/>
              </p:cNvCxnSpPr>
              <p:nvPr/>
            </p:nvCxnSpPr>
            <p:spPr bwMode="auto">
              <a:xfrm>
                <a:off x="1704" y="4018"/>
                <a:ext cx="0" cy="71"/>
              </a:xfrm>
              <a:prstGeom prst="straightConnector1">
                <a:avLst/>
              </a:prstGeom>
              <a:noFill/>
              <a:ln w="9525">
                <a:solidFill>
                  <a:schemeClr val="tx1"/>
                </a:solidFill>
                <a:round/>
                <a:headEnd/>
                <a:tailEnd/>
              </a:ln>
            </p:spPr>
          </p:cxnSp>
        </p:grpSp>
        <p:cxnSp>
          <p:nvCxnSpPr>
            <p:cNvPr id="30744" name="AutoShape 58"/>
            <p:cNvCxnSpPr>
              <a:cxnSpLocks noChangeShapeType="1"/>
              <a:stCxn id="30732" idx="2"/>
              <a:endCxn id="30748" idx="0"/>
            </p:cNvCxnSpPr>
            <p:nvPr/>
          </p:nvCxnSpPr>
          <p:spPr bwMode="auto">
            <a:xfrm>
              <a:off x="504" y="2953"/>
              <a:ext cx="624" cy="71"/>
            </a:xfrm>
            <a:prstGeom prst="straightConnector1">
              <a:avLst/>
            </a:prstGeom>
            <a:noFill/>
            <a:ln w="9525">
              <a:solidFill>
                <a:schemeClr val="tx1"/>
              </a:solidFill>
              <a:round/>
              <a:headEnd/>
              <a:tailEnd/>
            </a:ln>
          </p:spPr>
        </p:cxnSp>
        <p:cxnSp>
          <p:nvCxnSpPr>
            <p:cNvPr id="30745" name="AutoShape 59"/>
            <p:cNvCxnSpPr>
              <a:cxnSpLocks noChangeShapeType="1"/>
              <a:stCxn id="30729" idx="2"/>
              <a:endCxn id="30732"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30746" name="AutoShape 60"/>
            <p:cNvCxnSpPr>
              <a:cxnSpLocks noChangeShapeType="1"/>
              <a:stCxn id="30729" idx="2"/>
              <a:endCxn id="30767" idx="0"/>
            </p:cNvCxnSpPr>
            <p:nvPr/>
          </p:nvCxnSpPr>
          <p:spPr bwMode="auto">
            <a:xfrm>
              <a:off x="2040" y="2575"/>
              <a:ext cx="240" cy="65"/>
            </a:xfrm>
            <a:prstGeom prst="straightConnector1">
              <a:avLst/>
            </a:prstGeom>
            <a:noFill/>
            <a:ln w="9525">
              <a:solidFill>
                <a:schemeClr val="tx1"/>
              </a:solidFill>
              <a:round/>
              <a:headEnd/>
              <a:tailEnd/>
            </a:ln>
          </p:spPr>
        </p:cxnSp>
        <p:cxnSp>
          <p:nvCxnSpPr>
            <p:cNvPr id="30747" name="AutoShape 61"/>
            <p:cNvCxnSpPr>
              <a:cxnSpLocks noChangeShapeType="1"/>
              <a:stCxn id="30729" idx="2"/>
              <a:endCxn id="30733" idx="0"/>
            </p:cNvCxnSpPr>
            <p:nvPr/>
          </p:nvCxnSpPr>
          <p:spPr bwMode="auto">
            <a:xfrm>
              <a:off x="2040" y="2575"/>
              <a:ext cx="1344" cy="65"/>
            </a:xfrm>
            <a:prstGeom prst="straightConnector1">
              <a:avLst/>
            </a:prstGeom>
            <a:noFill/>
            <a:ln w="9525">
              <a:solidFill>
                <a:schemeClr val="tx1"/>
              </a:solidFill>
              <a:round/>
              <a:headEnd/>
              <a:tailEnd/>
            </a:ln>
          </p:spPr>
        </p:cxnSp>
      </p:grpSp>
      <p:sp>
        <p:nvSpPr>
          <p:cNvPr id="861246" name="Oval 62"/>
          <p:cNvSpPr>
            <a:spLocks noChangeArrowheads="1"/>
          </p:cNvSpPr>
          <p:nvPr/>
        </p:nvSpPr>
        <p:spPr bwMode="auto">
          <a:xfrm>
            <a:off x="4892676" y="3407161"/>
            <a:ext cx="393700" cy="358775"/>
          </a:xfrm>
          <a:prstGeom prst="ellipse">
            <a:avLst/>
          </a:prstGeom>
          <a:solidFill>
            <a:srgbClr val="FF3300">
              <a:alpha val="20000"/>
            </a:srgbClr>
          </a:solidFill>
          <a:ln w="9525">
            <a:solidFill>
              <a:schemeClr val="tx1"/>
            </a:solidFill>
            <a:round/>
            <a:headEnd/>
            <a:tailEnd/>
          </a:ln>
        </p:spPr>
        <p:txBody>
          <a:bodyPr wrap="none" lIns="91438" tIns="45719" rIns="91438" bIns="45719" anchor="ctr"/>
          <a:lstStyle/>
          <a:p>
            <a:endParaRPr lang="en-US">
              <a:latin typeface="Calibri"/>
              <a:cs typeface="Calibri"/>
            </a:endParaRPr>
          </a:p>
        </p:txBody>
      </p:sp>
      <p:sp>
        <p:nvSpPr>
          <p:cNvPr id="861247" name="Oval 63"/>
          <p:cNvSpPr>
            <a:spLocks noChangeArrowheads="1"/>
          </p:cNvSpPr>
          <p:nvPr/>
        </p:nvSpPr>
        <p:spPr bwMode="auto">
          <a:xfrm>
            <a:off x="6122989" y="3959610"/>
            <a:ext cx="393700" cy="358775"/>
          </a:xfrm>
          <a:prstGeom prst="ellipse">
            <a:avLst/>
          </a:prstGeom>
          <a:solidFill>
            <a:srgbClr val="FF3300">
              <a:alpha val="20000"/>
            </a:srgbClr>
          </a:solidFill>
          <a:ln w="9525">
            <a:solidFill>
              <a:schemeClr val="tx1"/>
            </a:solidFill>
            <a:round/>
            <a:headEnd/>
            <a:tailEnd/>
          </a:ln>
        </p:spPr>
        <p:txBody>
          <a:bodyPr wrap="none" lIns="91438" tIns="45719" rIns="91438" bIns="45719" anchor="ctr"/>
          <a:lstStyle/>
          <a:p>
            <a:endParaRPr lang="en-US">
              <a:latin typeface="Calibri"/>
              <a:cs typeface="Calibri"/>
            </a:endParaRPr>
          </a:p>
        </p:txBody>
      </p:sp>
      <p:sp>
        <p:nvSpPr>
          <p:cNvPr id="861248" name="Oval 64"/>
          <p:cNvSpPr>
            <a:spLocks noChangeArrowheads="1"/>
          </p:cNvSpPr>
          <p:nvPr/>
        </p:nvSpPr>
        <p:spPr bwMode="auto">
          <a:xfrm>
            <a:off x="4054476" y="3940561"/>
            <a:ext cx="393700" cy="358775"/>
          </a:xfrm>
          <a:prstGeom prst="ellipse">
            <a:avLst/>
          </a:prstGeom>
          <a:solidFill>
            <a:srgbClr val="FF3300">
              <a:alpha val="20000"/>
            </a:srgbClr>
          </a:solidFill>
          <a:ln w="9525">
            <a:solidFill>
              <a:schemeClr val="tx1"/>
            </a:solidFill>
            <a:round/>
            <a:headEnd/>
            <a:tailEnd/>
          </a:ln>
        </p:spPr>
        <p:txBody>
          <a:bodyPr wrap="none" lIns="91438" tIns="45719" rIns="91438" bIns="45719" anchor="ctr"/>
          <a:lstStyle/>
          <a:p>
            <a:endParaRPr lang="en-US">
              <a:latin typeface="Calibri"/>
              <a:cs typeface="Calibri"/>
            </a:endParaRPr>
          </a:p>
        </p:txBody>
      </p:sp>
      <p:sp>
        <p:nvSpPr>
          <p:cNvPr id="861249" name="Oval 65"/>
          <p:cNvSpPr>
            <a:spLocks noChangeArrowheads="1"/>
          </p:cNvSpPr>
          <p:nvPr/>
        </p:nvSpPr>
        <p:spPr bwMode="auto">
          <a:xfrm>
            <a:off x="6564314" y="3956435"/>
            <a:ext cx="393700" cy="358775"/>
          </a:xfrm>
          <a:prstGeom prst="ellipse">
            <a:avLst/>
          </a:prstGeom>
          <a:solidFill>
            <a:srgbClr val="FF3300">
              <a:alpha val="20000"/>
            </a:srgbClr>
          </a:solidFill>
          <a:ln w="9525">
            <a:solidFill>
              <a:schemeClr val="tx1"/>
            </a:solidFill>
            <a:round/>
            <a:headEnd/>
            <a:tailEnd/>
          </a:ln>
        </p:spPr>
        <p:txBody>
          <a:bodyPr wrap="none" lIns="91438" tIns="45719" rIns="91438" bIns="45719" anchor="ctr"/>
          <a:lstStyle/>
          <a:p>
            <a:endParaRPr lang="en-US">
              <a:latin typeface="Calibri"/>
              <a:cs typeface="Calibri"/>
            </a:endParaRPr>
          </a:p>
        </p:txBody>
      </p:sp>
    </p:spTree>
    <p:extLst>
      <p:ext uri="{BB962C8B-B14F-4D97-AF65-F5344CB8AC3E}">
        <p14:creationId xmlns:p14="http://schemas.microsoft.com/office/powerpoint/2010/main" val="214687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2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12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12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246" grpId="0" animBg="1"/>
      <p:bldP spid="861247" grpId="0" animBg="1"/>
      <p:bldP spid="861248" grpId="0" animBg="1"/>
      <p:bldP spid="8612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8415" y="320040"/>
            <a:ext cx="7800850" cy="5852160"/>
          </a:xfrm>
          <a:prstGeom prst="rect">
            <a:avLst/>
          </a:prstGeom>
          <a:noFill/>
        </p:spPr>
      </p:pic>
      <p:sp>
        <p:nvSpPr>
          <p:cNvPr id="2" name="Title 1"/>
          <p:cNvSpPr>
            <a:spLocks noGrp="1"/>
          </p:cNvSpPr>
          <p:nvPr>
            <p:ph type="title"/>
          </p:nvPr>
        </p:nvSpPr>
        <p:spPr/>
        <p:txBody>
          <a:bodyPr/>
          <a:lstStyle/>
          <a:p>
            <a:r>
              <a:rPr lang="en-US" dirty="0"/>
              <a:t>Depth-First Search</a:t>
            </a:r>
            <a:r>
              <a:rPr lang="zh-CN" altLang="en-US" dirty="0"/>
              <a:t>（深度优先搜索）</a:t>
            </a:r>
            <a:endParaRPr lang="en-US" dirty="0"/>
          </a:p>
        </p:txBody>
      </p:sp>
    </p:spTree>
    <p:extLst>
      <p:ext uri="{BB962C8B-B14F-4D97-AF65-F5344CB8AC3E}">
        <p14:creationId xmlns:p14="http://schemas.microsoft.com/office/powerpoint/2010/main" val="200058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Depth-First Search</a:t>
            </a:r>
          </a:p>
        </p:txBody>
      </p:sp>
      <p:grpSp>
        <p:nvGrpSpPr>
          <p:cNvPr id="19459" name="Group 3"/>
          <p:cNvGrpSpPr>
            <a:grpSpLocks/>
          </p:cNvGrpSpPr>
          <p:nvPr/>
        </p:nvGrpSpPr>
        <p:grpSpPr bwMode="auto">
          <a:xfrm>
            <a:off x="3124200" y="3433765"/>
            <a:ext cx="5486400" cy="3355591"/>
            <a:chOff x="48" y="2332"/>
            <a:chExt cx="3456" cy="2406"/>
          </a:xfrm>
        </p:grpSpPr>
        <p:sp>
          <p:nvSpPr>
            <p:cNvPr id="19594"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19595" name="Text Box 5"/>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19596" name="Text Box 6"/>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19597" name="Text Box 7"/>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19598" name="Text Box 8"/>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599" name="Text Box 9"/>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19600" name="Text Box 10"/>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19601" name="AutoShape 11"/>
            <p:cNvCxnSpPr>
              <a:cxnSpLocks noChangeShapeType="1"/>
              <a:stCxn id="19597" idx="2"/>
              <a:endCxn id="19596"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19602" name="AutoShape 12"/>
            <p:cNvCxnSpPr>
              <a:cxnSpLocks noChangeShapeType="1"/>
              <a:stCxn id="19597" idx="2"/>
              <a:endCxn id="19600" idx="0"/>
            </p:cNvCxnSpPr>
            <p:nvPr/>
          </p:nvCxnSpPr>
          <p:spPr bwMode="auto">
            <a:xfrm>
              <a:off x="504" y="2953"/>
              <a:ext cx="96" cy="80"/>
            </a:xfrm>
            <a:prstGeom prst="straightConnector1">
              <a:avLst/>
            </a:prstGeom>
            <a:noFill/>
            <a:ln w="9525">
              <a:solidFill>
                <a:schemeClr val="tx1"/>
              </a:solidFill>
              <a:round/>
              <a:headEnd/>
              <a:tailEnd/>
            </a:ln>
          </p:spPr>
        </p:cxnSp>
        <p:cxnSp>
          <p:nvCxnSpPr>
            <p:cNvPr id="19603" name="AutoShape 13"/>
            <p:cNvCxnSpPr>
              <a:cxnSpLocks noChangeShapeType="1"/>
              <a:stCxn id="19596" idx="2"/>
              <a:endCxn id="19595" idx="0"/>
            </p:cNvCxnSpPr>
            <p:nvPr/>
          </p:nvCxnSpPr>
          <p:spPr bwMode="auto">
            <a:xfrm>
              <a:off x="168" y="3298"/>
              <a:ext cx="0" cy="119"/>
            </a:xfrm>
            <a:prstGeom prst="straightConnector1">
              <a:avLst/>
            </a:prstGeom>
            <a:noFill/>
            <a:ln w="9525">
              <a:solidFill>
                <a:schemeClr val="tx1"/>
              </a:solidFill>
              <a:round/>
              <a:headEnd/>
              <a:tailEnd/>
            </a:ln>
          </p:spPr>
        </p:cxnSp>
        <p:cxnSp>
          <p:nvCxnSpPr>
            <p:cNvPr id="19604" name="AutoShape 14"/>
            <p:cNvCxnSpPr>
              <a:cxnSpLocks noChangeShapeType="1"/>
              <a:stCxn id="19600" idx="2"/>
              <a:endCxn id="19599" idx="0"/>
            </p:cNvCxnSpPr>
            <p:nvPr/>
          </p:nvCxnSpPr>
          <p:spPr bwMode="auto">
            <a:xfrm>
              <a:off x="600" y="3298"/>
              <a:ext cx="0" cy="119"/>
            </a:xfrm>
            <a:prstGeom prst="straightConnector1">
              <a:avLst/>
            </a:prstGeom>
            <a:noFill/>
            <a:ln w="9525">
              <a:solidFill>
                <a:schemeClr val="tx1"/>
              </a:solidFill>
              <a:round/>
              <a:headEnd/>
              <a:tailEnd/>
            </a:ln>
          </p:spPr>
        </p:cxnSp>
        <p:grpSp>
          <p:nvGrpSpPr>
            <p:cNvPr id="19605" name="Group 15"/>
            <p:cNvGrpSpPr>
              <a:grpSpLocks/>
            </p:cNvGrpSpPr>
            <p:nvPr/>
          </p:nvGrpSpPr>
          <p:grpSpPr bwMode="auto">
            <a:xfrm>
              <a:off x="1776" y="2640"/>
              <a:ext cx="1104" cy="1714"/>
              <a:chOff x="1152" y="2640"/>
              <a:chExt cx="1104" cy="1714"/>
            </a:xfrm>
          </p:grpSpPr>
          <p:sp>
            <p:nvSpPr>
              <p:cNvPr id="19632" name="Text Box 16"/>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19633" name="Text Box 17"/>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634" name="Text Box 18"/>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19635" name="Text Box 19"/>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19636" name="Text Box 20"/>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19637" name="Text Box 21"/>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38" name="Text Box 22"/>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39" name="Text Box 23"/>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19640"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19641" name="Text Box 25"/>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19642" name="AutoShape 26"/>
              <p:cNvCxnSpPr>
                <a:cxnSpLocks noChangeShapeType="1"/>
                <a:stCxn id="19632" idx="2"/>
                <a:endCxn id="19634"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19643" name="AutoShape 27"/>
              <p:cNvCxnSpPr>
                <a:cxnSpLocks noChangeShapeType="1"/>
                <a:stCxn id="19632" idx="2"/>
                <a:endCxn id="19636" idx="0"/>
              </p:cNvCxnSpPr>
              <p:nvPr/>
            </p:nvCxnSpPr>
            <p:spPr bwMode="auto">
              <a:xfrm>
                <a:off x="1656" y="2905"/>
                <a:ext cx="192" cy="119"/>
              </a:xfrm>
              <a:prstGeom prst="straightConnector1">
                <a:avLst/>
              </a:prstGeom>
              <a:noFill/>
              <a:ln w="9525">
                <a:solidFill>
                  <a:schemeClr val="tx1"/>
                </a:solidFill>
                <a:round/>
                <a:headEnd/>
                <a:tailEnd/>
              </a:ln>
            </p:spPr>
          </p:cxnSp>
          <p:cxnSp>
            <p:nvCxnSpPr>
              <p:cNvPr id="19644" name="AutoShape 28"/>
              <p:cNvCxnSpPr>
                <a:cxnSpLocks noChangeShapeType="1"/>
                <a:stCxn id="19634" idx="2"/>
                <a:endCxn id="19633"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19645" name="AutoShape 29"/>
              <p:cNvCxnSpPr>
                <a:cxnSpLocks noChangeShapeType="1"/>
                <a:stCxn id="19634" idx="2"/>
                <a:endCxn id="19637" idx="0"/>
              </p:cNvCxnSpPr>
              <p:nvPr/>
            </p:nvCxnSpPr>
            <p:spPr bwMode="auto">
              <a:xfrm>
                <a:off x="1416" y="3289"/>
                <a:ext cx="144" cy="119"/>
              </a:xfrm>
              <a:prstGeom prst="straightConnector1">
                <a:avLst/>
              </a:prstGeom>
              <a:noFill/>
              <a:ln w="9525">
                <a:solidFill>
                  <a:schemeClr val="tx1"/>
                </a:solidFill>
                <a:round/>
                <a:headEnd/>
                <a:tailEnd/>
              </a:ln>
            </p:spPr>
          </p:cxnSp>
          <p:cxnSp>
            <p:nvCxnSpPr>
              <p:cNvPr id="19646" name="AutoShape 30"/>
              <p:cNvCxnSpPr>
                <a:cxnSpLocks noChangeShapeType="1"/>
                <a:stCxn id="19636" idx="2"/>
                <a:endCxn id="19635" idx="0"/>
              </p:cNvCxnSpPr>
              <p:nvPr/>
            </p:nvCxnSpPr>
            <p:spPr bwMode="auto">
              <a:xfrm>
                <a:off x="1848" y="3289"/>
                <a:ext cx="0" cy="119"/>
              </a:xfrm>
              <a:prstGeom prst="straightConnector1">
                <a:avLst/>
              </a:prstGeom>
              <a:noFill/>
              <a:ln w="9525">
                <a:solidFill>
                  <a:schemeClr val="tx1"/>
                </a:solidFill>
                <a:round/>
                <a:headEnd/>
                <a:tailEnd/>
              </a:ln>
            </p:spPr>
          </p:cxnSp>
          <p:cxnSp>
            <p:nvCxnSpPr>
              <p:cNvPr id="19647" name="AutoShape 31"/>
              <p:cNvCxnSpPr>
                <a:cxnSpLocks noChangeShapeType="1"/>
                <a:stCxn id="19633" idx="2"/>
                <a:endCxn id="19638" idx="0"/>
              </p:cNvCxnSpPr>
              <p:nvPr/>
            </p:nvCxnSpPr>
            <p:spPr bwMode="auto">
              <a:xfrm>
                <a:off x="1272" y="3673"/>
                <a:ext cx="0" cy="80"/>
              </a:xfrm>
              <a:prstGeom prst="straightConnector1">
                <a:avLst/>
              </a:prstGeom>
              <a:noFill/>
              <a:ln w="9525">
                <a:solidFill>
                  <a:schemeClr val="tx1"/>
                </a:solidFill>
                <a:round/>
                <a:headEnd/>
                <a:tailEnd/>
              </a:ln>
            </p:spPr>
          </p:cxnSp>
          <p:cxnSp>
            <p:nvCxnSpPr>
              <p:cNvPr id="19648" name="AutoShape 32"/>
              <p:cNvCxnSpPr>
                <a:cxnSpLocks noChangeShapeType="1"/>
                <a:stCxn id="19635" idx="2"/>
                <a:endCxn id="19639"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19649" name="AutoShape 33"/>
              <p:cNvCxnSpPr>
                <a:cxnSpLocks noChangeShapeType="1"/>
                <a:stCxn id="19635" idx="2"/>
                <a:endCxn id="19640" idx="0"/>
              </p:cNvCxnSpPr>
              <p:nvPr/>
            </p:nvCxnSpPr>
            <p:spPr bwMode="auto">
              <a:xfrm>
                <a:off x="1848" y="3673"/>
                <a:ext cx="168" cy="119"/>
              </a:xfrm>
              <a:prstGeom prst="straightConnector1">
                <a:avLst/>
              </a:prstGeom>
              <a:noFill/>
              <a:ln w="9525">
                <a:solidFill>
                  <a:schemeClr val="tx1"/>
                </a:solidFill>
                <a:round/>
                <a:headEnd/>
                <a:tailEnd/>
              </a:ln>
            </p:spPr>
          </p:cxnSp>
          <p:cxnSp>
            <p:nvCxnSpPr>
              <p:cNvPr id="19650" name="AutoShape 34"/>
              <p:cNvCxnSpPr>
                <a:cxnSpLocks noChangeShapeType="1"/>
                <a:stCxn id="19639" idx="2"/>
                <a:endCxn id="19641" idx="0"/>
              </p:cNvCxnSpPr>
              <p:nvPr/>
            </p:nvCxnSpPr>
            <p:spPr bwMode="auto">
              <a:xfrm>
                <a:off x="1704" y="4018"/>
                <a:ext cx="0" cy="71"/>
              </a:xfrm>
              <a:prstGeom prst="straightConnector1">
                <a:avLst/>
              </a:prstGeom>
              <a:noFill/>
              <a:ln w="9525">
                <a:solidFill>
                  <a:schemeClr val="tx1"/>
                </a:solidFill>
                <a:round/>
                <a:headEnd/>
                <a:tailEnd/>
              </a:ln>
            </p:spPr>
          </p:cxnSp>
        </p:grpSp>
        <p:sp>
          <p:nvSpPr>
            <p:cNvPr id="19606" name="Text Box 35"/>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19607" name="AutoShape 36"/>
            <p:cNvCxnSpPr>
              <a:cxnSpLocks noChangeShapeType="1"/>
              <a:stCxn id="19598" idx="2"/>
              <a:endCxn id="19606" idx="0"/>
            </p:cNvCxnSpPr>
            <p:nvPr/>
          </p:nvCxnSpPr>
          <p:spPr bwMode="auto">
            <a:xfrm>
              <a:off x="3384" y="2905"/>
              <a:ext cx="0" cy="89"/>
            </a:xfrm>
            <a:prstGeom prst="straightConnector1">
              <a:avLst/>
            </a:prstGeom>
            <a:noFill/>
            <a:ln w="9525">
              <a:solidFill>
                <a:schemeClr val="tx1"/>
              </a:solidFill>
              <a:round/>
              <a:headEnd/>
              <a:tailEnd/>
            </a:ln>
          </p:spPr>
        </p:cxnSp>
        <p:grpSp>
          <p:nvGrpSpPr>
            <p:cNvPr id="19608" name="Group 37"/>
            <p:cNvGrpSpPr>
              <a:grpSpLocks/>
            </p:cNvGrpSpPr>
            <p:nvPr/>
          </p:nvGrpSpPr>
          <p:grpSpPr bwMode="auto">
            <a:xfrm>
              <a:off x="624" y="3024"/>
              <a:ext cx="1104" cy="1714"/>
              <a:chOff x="1152" y="2640"/>
              <a:chExt cx="1104" cy="1714"/>
            </a:xfrm>
          </p:grpSpPr>
          <p:sp>
            <p:nvSpPr>
              <p:cNvPr id="19613" name="Text Box 38"/>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19614" name="Text Box 39"/>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615" name="Text Box 40"/>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19616" name="Text Box 41"/>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19617" name="Text Box 42"/>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19618" name="Text Box 43"/>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19" name="Text Box 44"/>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20" name="Text Box 45"/>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19621"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19622" name="Text Box 47"/>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19623" name="AutoShape 48"/>
              <p:cNvCxnSpPr>
                <a:cxnSpLocks noChangeShapeType="1"/>
                <a:stCxn id="19613" idx="2"/>
                <a:endCxn id="19615"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19624" name="AutoShape 49"/>
              <p:cNvCxnSpPr>
                <a:cxnSpLocks noChangeShapeType="1"/>
                <a:stCxn id="19613" idx="2"/>
                <a:endCxn id="19617" idx="0"/>
              </p:cNvCxnSpPr>
              <p:nvPr/>
            </p:nvCxnSpPr>
            <p:spPr bwMode="auto">
              <a:xfrm>
                <a:off x="1656" y="2905"/>
                <a:ext cx="192" cy="119"/>
              </a:xfrm>
              <a:prstGeom prst="straightConnector1">
                <a:avLst/>
              </a:prstGeom>
              <a:noFill/>
              <a:ln w="9525">
                <a:solidFill>
                  <a:schemeClr val="tx1"/>
                </a:solidFill>
                <a:round/>
                <a:headEnd/>
                <a:tailEnd/>
              </a:ln>
            </p:spPr>
          </p:cxnSp>
          <p:cxnSp>
            <p:nvCxnSpPr>
              <p:cNvPr id="19625" name="AutoShape 50"/>
              <p:cNvCxnSpPr>
                <a:cxnSpLocks noChangeShapeType="1"/>
                <a:stCxn id="19615" idx="2"/>
                <a:endCxn id="19614"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19626" name="AutoShape 51"/>
              <p:cNvCxnSpPr>
                <a:cxnSpLocks noChangeShapeType="1"/>
                <a:stCxn id="19615" idx="2"/>
                <a:endCxn id="19618" idx="0"/>
              </p:cNvCxnSpPr>
              <p:nvPr/>
            </p:nvCxnSpPr>
            <p:spPr bwMode="auto">
              <a:xfrm>
                <a:off x="1416" y="3289"/>
                <a:ext cx="144" cy="119"/>
              </a:xfrm>
              <a:prstGeom prst="straightConnector1">
                <a:avLst/>
              </a:prstGeom>
              <a:noFill/>
              <a:ln w="9525">
                <a:solidFill>
                  <a:schemeClr val="tx1"/>
                </a:solidFill>
                <a:round/>
                <a:headEnd/>
                <a:tailEnd/>
              </a:ln>
            </p:spPr>
          </p:cxnSp>
          <p:cxnSp>
            <p:nvCxnSpPr>
              <p:cNvPr id="19627" name="AutoShape 52"/>
              <p:cNvCxnSpPr>
                <a:cxnSpLocks noChangeShapeType="1"/>
                <a:stCxn id="19617" idx="2"/>
                <a:endCxn id="19616" idx="0"/>
              </p:cNvCxnSpPr>
              <p:nvPr/>
            </p:nvCxnSpPr>
            <p:spPr bwMode="auto">
              <a:xfrm>
                <a:off x="1848" y="3289"/>
                <a:ext cx="0" cy="119"/>
              </a:xfrm>
              <a:prstGeom prst="straightConnector1">
                <a:avLst/>
              </a:prstGeom>
              <a:noFill/>
              <a:ln w="9525">
                <a:solidFill>
                  <a:schemeClr val="tx1"/>
                </a:solidFill>
                <a:round/>
                <a:headEnd/>
                <a:tailEnd/>
              </a:ln>
            </p:spPr>
          </p:cxnSp>
          <p:cxnSp>
            <p:nvCxnSpPr>
              <p:cNvPr id="19628" name="AutoShape 53"/>
              <p:cNvCxnSpPr>
                <a:cxnSpLocks noChangeShapeType="1"/>
                <a:stCxn id="19614" idx="2"/>
                <a:endCxn id="19619" idx="0"/>
              </p:cNvCxnSpPr>
              <p:nvPr/>
            </p:nvCxnSpPr>
            <p:spPr bwMode="auto">
              <a:xfrm>
                <a:off x="1272" y="3673"/>
                <a:ext cx="0" cy="80"/>
              </a:xfrm>
              <a:prstGeom prst="straightConnector1">
                <a:avLst/>
              </a:prstGeom>
              <a:noFill/>
              <a:ln w="9525">
                <a:solidFill>
                  <a:schemeClr val="tx1"/>
                </a:solidFill>
                <a:round/>
                <a:headEnd/>
                <a:tailEnd/>
              </a:ln>
            </p:spPr>
          </p:cxnSp>
          <p:cxnSp>
            <p:nvCxnSpPr>
              <p:cNvPr id="19629" name="AutoShape 54"/>
              <p:cNvCxnSpPr>
                <a:cxnSpLocks noChangeShapeType="1"/>
                <a:stCxn id="19616" idx="2"/>
                <a:endCxn id="19620"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19630" name="AutoShape 55"/>
              <p:cNvCxnSpPr>
                <a:cxnSpLocks noChangeShapeType="1"/>
                <a:stCxn id="19616" idx="2"/>
                <a:endCxn id="19621" idx="0"/>
              </p:cNvCxnSpPr>
              <p:nvPr/>
            </p:nvCxnSpPr>
            <p:spPr bwMode="auto">
              <a:xfrm>
                <a:off x="1848" y="3673"/>
                <a:ext cx="168" cy="119"/>
              </a:xfrm>
              <a:prstGeom prst="straightConnector1">
                <a:avLst/>
              </a:prstGeom>
              <a:noFill/>
              <a:ln w="9525">
                <a:solidFill>
                  <a:schemeClr val="tx1"/>
                </a:solidFill>
                <a:round/>
                <a:headEnd/>
                <a:tailEnd/>
              </a:ln>
            </p:spPr>
          </p:cxnSp>
          <p:cxnSp>
            <p:nvCxnSpPr>
              <p:cNvPr id="19631" name="AutoShape 56"/>
              <p:cNvCxnSpPr>
                <a:cxnSpLocks noChangeShapeType="1"/>
                <a:stCxn id="19620" idx="2"/>
                <a:endCxn id="19622" idx="0"/>
              </p:cNvCxnSpPr>
              <p:nvPr/>
            </p:nvCxnSpPr>
            <p:spPr bwMode="auto">
              <a:xfrm>
                <a:off x="1704" y="4018"/>
                <a:ext cx="0" cy="71"/>
              </a:xfrm>
              <a:prstGeom prst="straightConnector1">
                <a:avLst/>
              </a:prstGeom>
              <a:noFill/>
              <a:ln w="9525">
                <a:solidFill>
                  <a:schemeClr val="tx1"/>
                </a:solidFill>
                <a:round/>
                <a:headEnd/>
                <a:tailEnd/>
              </a:ln>
            </p:spPr>
          </p:cxnSp>
        </p:grpSp>
        <p:cxnSp>
          <p:nvCxnSpPr>
            <p:cNvPr id="19609" name="AutoShape 57"/>
            <p:cNvCxnSpPr>
              <a:cxnSpLocks noChangeShapeType="1"/>
              <a:stCxn id="19597" idx="2"/>
              <a:endCxn id="19613" idx="0"/>
            </p:cNvCxnSpPr>
            <p:nvPr/>
          </p:nvCxnSpPr>
          <p:spPr bwMode="auto">
            <a:xfrm>
              <a:off x="504" y="2953"/>
              <a:ext cx="624" cy="71"/>
            </a:xfrm>
            <a:prstGeom prst="straightConnector1">
              <a:avLst/>
            </a:prstGeom>
            <a:noFill/>
            <a:ln w="9525">
              <a:solidFill>
                <a:schemeClr val="tx1"/>
              </a:solidFill>
              <a:round/>
              <a:headEnd/>
              <a:tailEnd/>
            </a:ln>
          </p:spPr>
        </p:cxnSp>
        <p:cxnSp>
          <p:nvCxnSpPr>
            <p:cNvPr id="19610" name="AutoShape 58"/>
            <p:cNvCxnSpPr>
              <a:cxnSpLocks noChangeShapeType="1"/>
              <a:stCxn id="19594" idx="2"/>
              <a:endCxn id="19597"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19611" name="AutoShape 59"/>
            <p:cNvCxnSpPr>
              <a:cxnSpLocks noChangeShapeType="1"/>
              <a:stCxn id="19594" idx="2"/>
              <a:endCxn id="19632" idx="0"/>
            </p:cNvCxnSpPr>
            <p:nvPr/>
          </p:nvCxnSpPr>
          <p:spPr bwMode="auto">
            <a:xfrm>
              <a:off x="2040" y="2575"/>
              <a:ext cx="240" cy="65"/>
            </a:xfrm>
            <a:prstGeom prst="straightConnector1">
              <a:avLst/>
            </a:prstGeom>
            <a:noFill/>
            <a:ln w="9525">
              <a:solidFill>
                <a:schemeClr val="tx1"/>
              </a:solidFill>
              <a:round/>
              <a:headEnd/>
              <a:tailEnd/>
            </a:ln>
          </p:spPr>
        </p:cxnSp>
        <p:cxnSp>
          <p:nvCxnSpPr>
            <p:cNvPr id="19612" name="AutoShape 60"/>
            <p:cNvCxnSpPr>
              <a:cxnSpLocks noChangeShapeType="1"/>
              <a:stCxn id="19594" idx="2"/>
              <a:endCxn id="19598" idx="0"/>
            </p:cNvCxnSpPr>
            <p:nvPr/>
          </p:nvCxnSpPr>
          <p:spPr bwMode="auto">
            <a:xfrm>
              <a:off x="2040" y="2575"/>
              <a:ext cx="1344" cy="65"/>
            </a:xfrm>
            <a:prstGeom prst="straightConnector1">
              <a:avLst/>
            </a:prstGeom>
            <a:noFill/>
            <a:ln w="9525">
              <a:solidFill>
                <a:schemeClr val="tx1"/>
              </a:solidFill>
              <a:round/>
              <a:headEnd/>
              <a:tailEnd/>
            </a:ln>
          </p:spPr>
        </p:cxnSp>
      </p:grpSp>
      <p:sp>
        <p:nvSpPr>
          <p:cNvPr id="797757" name="Line 61"/>
          <p:cNvSpPr>
            <a:spLocks noChangeShapeType="1"/>
          </p:cNvSpPr>
          <p:nvPr/>
        </p:nvSpPr>
        <p:spPr bwMode="auto">
          <a:xfrm flipH="1">
            <a:off x="3835400" y="3738563"/>
            <a:ext cx="2489200" cy="177800"/>
          </a:xfrm>
          <a:prstGeom prst="line">
            <a:avLst/>
          </a:prstGeom>
          <a:noFill/>
          <a:ln w="38100">
            <a:solidFill>
              <a:srgbClr val="CC0000"/>
            </a:solidFill>
            <a:round/>
            <a:headEnd/>
            <a:tailEnd/>
          </a:ln>
        </p:spPr>
        <p:txBody>
          <a:bodyPr lIns="91432" tIns="45718" rIns="91432" bIns="45718"/>
          <a:lstStyle/>
          <a:p>
            <a:endParaRPr lang="en-US"/>
          </a:p>
        </p:txBody>
      </p:sp>
      <p:sp>
        <p:nvSpPr>
          <p:cNvPr id="797758" name="Line 62"/>
          <p:cNvSpPr>
            <a:spLocks noChangeShapeType="1"/>
          </p:cNvSpPr>
          <p:nvPr/>
        </p:nvSpPr>
        <p:spPr bwMode="auto">
          <a:xfrm flipH="1">
            <a:off x="3305176" y="4241801"/>
            <a:ext cx="557213" cy="160339"/>
          </a:xfrm>
          <a:prstGeom prst="line">
            <a:avLst/>
          </a:prstGeom>
          <a:noFill/>
          <a:ln w="38100">
            <a:solidFill>
              <a:srgbClr val="CC0000"/>
            </a:solidFill>
            <a:round/>
            <a:headEnd/>
            <a:tailEnd/>
          </a:ln>
        </p:spPr>
        <p:txBody>
          <a:bodyPr lIns="91432" tIns="45718" rIns="91432" bIns="45718"/>
          <a:lstStyle/>
          <a:p>
            <a:endParaRPr lang="en-US"/>
          </a:p>
        </p:txBody>
      </p:sp>
      <p:sp>
        <p:nvSpPr>
          <p:cNvPr id="797759" name="Line 63"/>
          <p:cNvSpPr>
            <a:spLocks noChangeShapeType="1"/>
          </p:cNvSpPr>
          <p:nvPr/>
        </p:nvSpPr>
        <p:spPr bwMode="auto">
          <a:xfrm>
            <a:off x="3835401" y="4232277"/>
            <a:ext cx="160339" cy="160339"/>
          </a:xfrm>
          <a:prstGeom prst="line">
            <a:avLst/>
          </a:prstGeom>
          <a:noFill/>
          <a:ln w="38100">
            <a:solidFill>
              <a:srgbClr val="CC0000"/>
            </a:solidFill>
            <a:round/>
            <a:headEnd/>
            <a:tailEnd/>
          </a:ln>
        </p:spPr>
        <p:txBody>
          <a:bodyPr lIns="91432" tIns="45718" rIns="91432" bIns="45718"/>
          <a:lstStyle/>
          <a:p>
            <a:endParaRPr lang="en-US"/>
          </a:p>
        </p:txBody>
      </p:sp>
      <p:sp>
        <p:nvSpPr>
          <p:cNvPr id="797760" name="Line 64"/>
          <p:cNvSpPr>
            <a:spLocks noChangeShapeType="1"/>
          </p:cNvSpPr>
          <p:nvPr/>
        </p:nvSpPr>
        <p:spPr bwMode="auto">
          <a:xfrm flipH="1">
            <a:off x="3309943" y="4725988"/>
            <a:ext cx="3175" cy="228600"/>
          </a:xfrm>
          <a:prstGeom prst="line">
            <a:avLst/>
          </a:prstGeom>
          <a:noFill/>
          <a:ln w="38100">
            <a:solidFill>
              <a:srgbClr val="CC0000"/>
            </a:solidFill>
            <a:round/>
            <a:headEnd/>
            <a:tailEnd/>
          </a:ln>
        </p:spPr>
        <p:txBody>
          <a:bodyPr lIns="91432" tIns="45718" rIns="91432" bIns="45718"/>
          <a:lstStyle/>
          <a:p>
            <a:endParaRPr lang="en-US"/>
          </a:p>
        </p:txBody>
      </p:sp>
      <p:sp>
        <p:nvSpPr>
          <p:cNvPr id="797761" name="Line 65"/>
          <p:cNvSpPr>
            <a:spLocks noChangeShapeType="1"/>
          </p:cNvSpPr>
          <p:nvPr/>
        </p:nvSpPr>
        <p:spPr bwMode="auto">
          <a:xfrm flipH="1">
            <a:off x="4000506" y="4743451"/>
            <a:ext cx="3175" cy="228600"/>
          </a:xfrm>
          <a:prstGeom prst="line">
            <a:avLst/>
          </a:prstGeom>
          <a:noFill/>
          <a:ln w="38100">
            <a:solidFill>
              <a:srgbClr val="CC0000"/>
            </a:solidFill>
            <a:round/>
            <a:headEnd/>
            <a:tailEnd/>
          </a:ln>
        </p:spPr>
        <p:txBody>
          <a:bodyPr lIns="91432" tIns="45718" rIns="91432" bIns="45718"/>
          <a:lstStyle/>
          <a:p>
            <a:endParaRPr lang="en-US"/>
          </a:p>
        </p:txBody>
      </p:sp>
      <p:sp>
        <p:nvSpPr>
          <p:cNvPr id="797762" name="Line 66"/>
          <p:cNvSpPr>
            <a:spLocks noChangeShapeType="1"/>
          </p:cNvSpPr>
          <p:nvPr/>
        </p:nvSpPr>
        <p:spPr bwMode="auto">
          <a:xfrm>
            <a:off x="3832225" y="4256089"/>
            <a:ext cx="995363" cy="142875"/>
          </a:xfrm>
          <a:prstGeom prst="line">
            <a:avLst/>
          </a:prstGeom>
          <a:noFill/>
          <a:ln w="38100">
            <a:solidFill>
              <a:srgbClr val="CC0000"/>
            </a:solidFill>
            <a:round/>
            <a:headEnd/>
            <a:tailEnd/>
          </a:ln>
        </p:spPr>
        <p:txBody>
          <a:bodyPr lIns="91432" tIns="45718" rIns="91432" bIns="45718"/>
          <a:lstStyle/>
          <a:p>
            <a:endParaRPr lang="en-US"/>
          </a:p>
        </p:txBody>
      </p:sp>
      <p:sp>
        <p:nvSpPr>
          <p:cNvPr id="797763" name="Line 67"/>
          <p:cNvSpPr>
            <a:spLocks noChangeShapeType="1"/>
          </p:cNvSpPr>
          <p:nvPr/>
        </p:nvSpPr>
        <p:spPr bwMode="auto">
          <a:xfrm flipH="1">
            <a:off x="4432306" y="4732339"/>
            <a:ext cx="398463" cy="203200"/>
          </a:xfrm>
          <a:prstGeom prst="line">
            <a:avLst/>
          </a:prstGeom>
          <a:noFill/>
          <a:ln w="38100">
            <a:solidFill>
              <a:srgbClr val="CC0000"/>
            </a:solidFill>
            <a:round/>
            <a:headEnd/>
            <a:tailEnd/>
          </a:ln>
        </p:spPr>
        <p:txBody>
          <a:bodyPr lIns="91432" tIns="45718" rIns="91432" bIns="45718"/>
          <a:lstStyle/>
          <a:p>
            <a:endParaRPr lang="en-US"/>
          </a:p>
        </p:txBody>
      </p:sp>
      <p:sp>
        <p:nvSpPr>
          <p:cNvPr id="797764" name="Line 68"/>
          <p:cNvSpPr>
            <a:spLocks noChangeShapeType="1"/>
          </p:cNvSpPr>
          <p:nvPr/>
        </p:nvSpPr>
        <p:spPr bwMode="auto">
          <a:xfrm flipH="1">
            <a:off x="4233865" y="5253044"/>
            <a:ext cx="219075" cy="211137"/>
          </a:xfrm>
          <a:prstGeom prst="line">
            <a:avLst/>
          </a:prstGeom>
          <a:noFill/>
          <a:ln w="38100">
            <a:solidFill>
              <a:srgbClr val="CC0000"/>
            </a:solidFill>
            <a:round/>
            <a:headEnd/>
            <a:tailEnd/>
          </a:ln>
        </p:spPr>
        <p:txBody>
          <a:bodyPr lIns="91432" tIns="45718" rIns="91432" bIns="45718"/>
          <a:lstStyle/>
          <a:p>
            <a:endParaRPr lang="en-US"/>
          </a:p>
        </p:txBody>
      </p:sp>
      <p:sp>
        <p:nvSpPr>
          <p:cNvPr id="797765" name="Line 69"/>
          <p:cNvSpPr>
            <a:spLocks noChangeShapeType="1"/>
          </p:cNvSpPr>
          <p:nvPr/>
        </p:nvSpPr>
        <p:spPr bwMode="auto">
          <a:xfrm>
            <a:off x="4238630" y="5797551"/>
            <a:ext cx="3175" cy="177800"/>
          </a:xfrm>
          <a:prstGeom prst="line">
            <a:avLst/>
          </a:prstGeom>
          <a:noFill/>
          <a:ln w="38100">
            <a:solidFill>
              <a:srgbClr val="CC0000"/>
            </a:solidFill>
            <a:round/>
            <a:headEnd/>
            <a:tailEnd/>
          </a:ln>
        </p:spPr>
        <p:txBody>
          <a:bodyPr lIns="91432" tIns="45718" rIns="91432" bIns="45718"/>
          <a:lstStyle/>
          <a:p>
            <a:endParaRPr lang="en-US"/>
          </a:p>
        </p:txBody>
      </p:sp>
      <p:grpSp>
        <p:nvGrpSpPr>
          <p:cNvPr id="19469" name="Group 70"/>
          <p:cNvGrpSpPr>
            <a:grpSpLocks/>
          </p:cNvGrpSpPr>
          <p:nvPr/>
        </p:nvGrpSpPr>
        <p:grpSpPr bwMode="auto">
          <a:xfrm>
            <a:off x="4491037" y="1371604"/>
            <a:ext cx="3205163" cy="1768475"/>
            <a:chOff x="816" y="1056"/>
            <a:chExt cx="4176" cy="2304"/>
          </a:xfrm>
        </p:grpSpPr>
        <p:grpSp>
          <p:nvGrpSpPr>
            <p:cNvPr id="19564" name="Group 71"/>
            <p:cNvGrpSpPr>
              <a:grpSpLocks/>
            </p:cNvGrpSpPr>
            <p:nvPr/>
          </p:nvGrpSpPr>
          <p:grpSpPr bwMode="auto">
            <a:xfrm>
              <a:off x="816" y="1056"/>
              <a:ext cx="4176" cy="2304"/>
              <a:chOff x="336" y="576"/>
              <a:chExt cx="4848" cy="2784"/>
            </a:xfrm>
          </p:grpSpPr>
          <p:sp>
            <p:nvSpPr>
              <p:cNvPr id="19566" name="AutoShape 72"/>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19567" name="AutoShape 73"/>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19568" name="AutoShape 74"/>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19569" name="AutoShape 75"/>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19570" name="AutoShape 76"/>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19571" name="AutoShape 77"/>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19572" name="AutoShape 78"/>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19573" name="AutoShape 79"/>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19574" name="AutoShape 80"/>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19575" name="AutoShape 81"/>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19576" name="AutoShape 82"/>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19577" name="AutoShape 83"/>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19578" name="AutoShape 84"/>
              <p:cNvCxnSpPr>
                <a:cxnSpLocks noChangeShapeType="1"/>
                <a:stCxn id="19566" idx="5"/>
                <a:endCxn id="19570"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19579" name="AutoShape 85"/>
              <p:cNvCxnSpPr>
                <a:cxnSpLocks noChangeShapeType="1"/>
                <a:stCxn id="19570" idx="5"/>
                <a:endCxn id="19571"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19580" name="AutoShape 86"/>
              <p:cNvCxnSpPr>
                <a:cxnSpLocks noChangeShapeType="1"/>
                <a:stCxn id="19574" idx="3"/>
                <a:endCxn id="19571"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p:cNvCxnSpPr>
                <a:cxnSpLocks noChangeShapeType="1"/>
                <a:stCxn id="19574" idx="2"/>
                <a:endCxn id="19570"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p:cNvCxnSpPr>
                <a:cxnSpLocks noChangeShapeType="1"/>
                <a:stCxn id="19573" idx="4"/>
                <a:endCxn id="19574"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19583" name="AutoShape 89"/>
              <p:cNvCxnSpPr>
                <a:cxnSpLocks noChangeShapeType="1"/>
                <a:stCxn id="19573" idx="5"/>
                <a:endCxn id="19577"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p:cNvCxnSpPr>
                <a:cxnSpLocks noChangeShapeType="1"/>
                <a:stCxn id="19577" idx="0"/>
                <a:endCxn id="19576"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19585" name="AutoShape 91"/>
              <p:cNvCxnSpPr>
                <a:cxnSpLocks noChangeShapeType="1"/>
                <a:stCxn id="19576" idx="0"/>
                <a:endCxn id="19567"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p:cNvCxnSpPr>
                <a:cxnSpLocks noChangeShapeType="1"/>
                <a:stCxn id="19566"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p:cNvCxnSpPr>
                <a:cxnSpLocks noChangeShapeType="1"/>
                <a:stCxn id="19568" idx="1"/>
                <a:endCxn id="19569"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p:cNvCxnSpPr>
                <a:cxnSpLocks noChangeShapeType="1"/>
                <a:endCxn id="19575"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p:cNvCxnSpPr>
                <a:cxnSpLocks noChangeShapeType="1"/>
                <a:stCxn id="19572" idx="2"/>
                <a:endCxn id="19575"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p:cNvCxnSpPr>
                <a:cxnSpLocks noChangeShapeType="1"/>
                <a:stCxn id="19568" idx="7"/>
                <a:endCxn id="19572"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19591" name="AutoShape 97"/>
              <p:cNvCxnSpPr>
                <a:cxnSpLocks noChangeShapeType="1"/>
                <a:stCxn id="19568" idx="6"/>
                <a:endCxn id="19573"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p:cNvCxnSpPr>
                <a:cxnSpLocks noChangeShapeType="1"/>
                <a:stCxn id="19576" idx="1"/>
                <a:endCxn id="19572"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p:cNvCxnSpPr>
                <a:cxnSpLocks noChangeShapeType="1"/>
                <a:stCxn id="19566" idx="6"/>
                <a:endCxn id="19573"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p:cNvCxnSpPr>
              <a:cxnSpLocks noChangeShapeType="1"/>
              <a:stCxn id="19571" idx="6"/>
              <a:endCxn id="19577"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19470" name="AutoShape 101"/>
          <p:cNvSpPr>
            <a:spLocks noChangeArrowheads="1"/>
          </p:cNvSpPr>
          <p:nvPr/>
        </p:nvSpPr>
        <p:spPr bwMode="auto">
          <a:xfrm>
            <a:off x="4491038" y="2408237"/>
            <a:ext cx="317500" cy="304800"/>
          </a:xfrm>
          <a:prstGeom prst="flowChartConnector">
            <a:avLst/>
          </a:prstGeom>
          <a:noFill/>
          <a:ln w="38100">
            <a:solidFill>
              <a:srgbClr val="CC0000"/>
            </a:solidFill>
            <a:round/>
            <a:headEnd/>
            <a:tailEnd/>
          </a:ln>
        </p:spPr>
        <p:txBody>
          <a:bodyPr wrap="none" lIns="91432" tIns="45718" rIns="91432" bIns="45718" anchor="ctr"/>
          <a:lstStyle/>
          <a:p>
            <a:pPr algn="ctr"/>
            <a:endParaRPr lang="en-US" sz="1200" dirty="0"/>
          </a:p>
        </p:txBody>
      </p:sp>
      <p:grpSp>
        <p:nvGrpSpPr>
          <p:cNvPr id="7" name="Group 102"/>
          <p:cNvGrpSpPr>
            <a:grpSpLocks/>
          </p:cNvGrpSpPr>
          <p:nvPr/>
        </p:nvGrpSpPr>
        <p:grpSpPr bwMode="auto">
          <a:xfrm>
            <a:off x="5333180" y="2835275"/>
            <a:ext cx="807272" cy="304800"/>
            <a:chOff x="1914" y="2963"/>
            <a:chExt cx="1052" cy="397"/>
          </a:xfrm>
        </p:grpSpPr>
        <p:sp>
          <p:nvSpPr>
            <p:cNvPr id="19562" name="AutoShape 103"/>
            <p:cNvSpPr>
              <a:spLocks noChangeArrowheads="1"/>
            </p:cNvSpPr>
            <p:nvPr/>
          </p:nvSpPr>
          <p:spPr bwMode="auto">
            <a:xfrm>
              <a:off x="2553" y="2963"/>
              <a:ext cx="413" cy="397"/>
            </a:xfrm>
            <a:prstGeom prst="flowChartConnector">
              <a:avLst/>
            </a:prstGeom>
            <a:noFill/>
            <a:ln w="38100">
              <a:solidFill>
                <a:srgbClr val="CC0000"/>
              </a:solidFill>
              <a:round/>
              <a:headEnd/>
              <a:tailEnd/>
            </a:ln>
          </p:spPr>
          <p:txBody>
            <a:bodyPr wrap="none" anchor="ctr"/>
            <a:lstStyle/>
            <a:p>
              <a:pPr algn="ctr"/>
              <a:r>
                <a:rPr lang="en-US" sz="1500" i="1" dirty="0"/>
                <a:t>q</a:t>
              </a:r>
            </a:p>
          </p:txBody>
        </p:sp>
        <p:cxnSp>
          <p:nvCxnSpPr>
            <p:cNvPr id="19563" name="AutoShape 104"/>
            <p:cNvCxnSpPr>
              <a:cxnSpLocks noChangeShapeType="1"/>
              <a:stCxn id="19560" idx="5"/>
              <a:endCxn id="19562" idx="2"/>
            </p:cNvCxnSpPr>
            <p:nvPr/>
          </p:nvCxnSpPr>
          <p:spPr bwMode="auto">
            <a:xfrm flipV="1">
              <a:off x="1914" y="3162"/>
              <a:ext cx="639" cy="20"/>
            </a:xfrm>
            <a:prstGeom prst="straightConnector1">
              <a:avLst/>
            </a:prstGeom>
            <a:noFill/>
            <a:ln w="38100">
              <a:solidFill>
                <a:srgbClr val="CC0000"/>
              </a:solidFill>
              <a:round/>
              <a:headEnd/>
              <a:tailEnd type="triangle" w="med" len="med"/>
            </a:ln>
          </p:spPr>
        </p:cxnSp>
      </p:grpSp>
      <p:grpSp>
        <p:nvGrpSpPr>
          <p:cNvPr id="8" name="Group 105"/>
          <p:cNvGrpSpPr>
            <a:grpSpLocks/>
          </p:cNvGrpSpPr>
          <p:nvPr/>
        </p:nvGrpSpPr>
        <p:grpSpPr bwMode="auto">
          <a:xfrm>
            <a:off x="5062538" y="2591572"/>
            <a:ext cx="1299841" cy="456433"/>
            <a:chOff x="1560" y="2646"/>
            <a:chExt cx="1695" cy="595"/>
          </a:xfrm>
        </p:grpSpPr>
        <p:sp>
          <p:nvSpPr>
            <p:cNvPr id="19560" name="AutoShape 106"/>
            <p:cNvSpPr>
              <a:spLocks noChangeArrowheads="1"/>
            </p:cNvSpPr>
            <p:nvPr/>
          </p:nvSpPr>
          <p:spPr bwMode="auto">
            <a:xfrm>
              <a:off x="1560" y="2844"/>
              <a:ext cx="414" cy="397"/>
            </a:xfrm>
            <a:prstGeom prst="flowChartConnector">
              <a:avLst/>
            </a:prstGeom>
            <a:noFill/>
            <a:ln w="38100">
              <a:solidFill>
                <a:srgbClr val="CC0000"/>
              </a:solidFill>
              <a:round/>
              <a:headEnd/>
              <a:tailEnd/>
            </a:ln>
          </p:spPr>
          <p:txBody>
            <a:bodyPr wrap="none" anchor="ctr"/>
            <a:lstStyle/>
            <a:p>
              <a:pPr algn="ctr"/>
              <a:r>
                <a:rPr lang="en-US" sz="1500" i="1" dirty="0"/>
                <a:t>p</a:t>
              </a:r>
            </a:p>
          </p:txBody>
        </p:sp>
        <p:cxnSp>
          <p:nvCxnSpPr>
            <p:cNvPr id="19561" name="AutoShape 107"/>
            <p:cNvCxnSpPr>
              <a:cxnSpLocks noChangeShapeType="1"/>
              <a:stCxn id="19558" idx="2"/>
              <a:endCxn id="19560" idx="6"/>
            </p:cNvCxnSpPr>
            <p:nvPr/>
          </p:nvCxnSpPr>
          <p:spPr bwMode="auto">
            <a:xfrm flipH="1">
              <a:off x="1974" y="2646"/>
              <a:ext cx="1281" cy="396"/>
            </a:xfrm>
            <a:prstGeom prst="straightConnector1">
              <a:avLst/>
            </a:prstGeom>
            <a:noFill/>
            <a:ln w="38100">
              <a:solidFill>
                <a:srgbClr val="CC0000"/>
              </a:solidFill>
              <a:round/>
              <a:headEnd/>
              <a:tailEnd type="triangle" w="med" len="med"/>
            </a:ln>
          </p:spPr>
        </p:cxnSp>
      </p:grpSp>
      <p:grpSp>
        <p:nvGrpSpPr>
          <p:cNvPr id="9" name="Group 108"/>
          <p:cNvGrpSpPr>
            <a:grpSpLocks/>
          </p:cNvGrpSpPr>
          <p:nvPr/>
        </p:nvGrpSpPr>
        <p:grpSpPr bwMode="auto">
          <a:xfrm>
            <a:off x="6362702" y="2316463"/>
            <a:ext cx="412751" cy="428328"/>
            <a:chOff x="3255" y="2287"/>
            <a:chExt cx="538" cy="557"/>
          </a:xfrm>
        </p:grpSpPr>
        <p:sp>
          <p:nvSpPr>
            <p:cNvPr id="19558" name="AutoShape 109"/>
            <p:cNvSpPr>
              <a:spLocks noChangeArrowheads="1"/>
            </p:cNvSpPr>
            <p:nvPr/>
          </p:nvSpPr>
          <p:spPr bwMode="auto">
            <a:xfrm>
              <a:off x="3255" y="2446"/>
              <a:ext cx="414" cy="398"/>
            </a:xfrm>
            <a:prstGeom prst="flowChartConnector">
              <a:avLst/>
            </a:prstGeom>
            <a:noFill/>
            <a:ln w="38100">
              <a:solidFill>
                <a:srgbClr val="CC0000"/>
              </a:solidFill>
              <a:round/>
              <a:headEnd/>
              <a:tailEnd/>
            </a:ln>
          </p:spPr>
          <p:txBody>
            <a:bodyPr wrap="none" anchor="ctr"/>
            <a:lstStyle/>
            <a:p>
              <a:pPr algn="ctr"/>
              <a:r>
                <a:rPr lang="en-US" sz="1500" i="1" dirty="0"/>
                <a:t>h</a:t>
              </a:r>
            </a:p>
          </p:txBody>
        </p:sp>
        <p:cxnSp>
          <p:nvCxnSpPr>
            <p:cNvPr id="19559" name="AutoShape 110"/>
            <p:cNvCxnSpPr>
              <a:cxnSpLocks noChangeShapeType="1"/>
              <a:stCxn id="19544" idx="4"/>
              <a:endCxn id="19558" idx="7"/>
            </p:cNvCxnSpPr>
            <p:nvPr/>
          </p:nvCxnSpPr>
          <p:spPr bwMode="auto">
            <a:xfrm flipH="1">
              <a:off x="3608" y="2287"/>
              <a:ext cx="185" cy="218"/>
            </a:xfrm>
            <a:prstGeom prst="straightConnector1">
              <a:avLst/>
            </a:prstGeom>
            <a:noFill/>
            <a:ln w="38100">
              <a:solidFill>
                <a:srgbClr val="CC0000"/>
              </a:solidFill>
              <a:round/>
              <a:headEnd/>
              <a:tailEnd type="triangle" w="med" len="med"/>
            </a:ln>
          </p:spPr>
        </p:cxnSp>
      </p:grpSp>
      <p:grpSp>
        <p:nvGrpSpPr>
          <p:cNvPr id="10" name="Group 111"/>
          <p:cNvGrpSpPr>
            <a:grpSpLocks/>
          </p:cNvGrpSpPr>
          <p:nvPr/>
        </p:nvGrpSpPr>
        <p:grpSpPr bwMode="auto">
          <a:xfrm>
            <a:off x="7283450" y="2195514"/>
            <a:ext cx="317500" cy="548964"/>
            <a:chOff x="4454" y="2129"/>
            <a:chExt cx="414" cy="715"/>
          </a:xfrm>
        </p:grpSpPr>
        <p:sp>
          <p:nvSpPr>
            <p:cNvPr id="19556" name="AutoShape 112"/>
            <p:cNvSpPr>
              <a:spLocks noChangeArrowheads="1"/>
            </p:cNvSpPr>
            <p:nvPr/>
          </p:nvSpPr>
          <p:spPr bwMode="auto">
            <a:xfrm>
              <a:off x="4454" y="2129"/>
              <a:ext cx="414" cy="397"/>
            </a:xfrm>
            <a:prstGeom prst="flowChartConnector">
              <a:avLst/>
            </a:prstGeom>
            <a:noFill/>
            <a:ln w="38100">
              <a:solidFill>
                <a:srgbClr val="CC0000"/>
              </a:solidFill>
              <a:round/>
              <a:headEnd/>
              <a:tailEnd/>
            </a:ln>
          </p:spPr>
          <p:txBody>
            <a:bodyPr wrap="none" anchor="ctr"/>
            <a:lstStyle/>
            <a:p>
              <a:pPr algn="ctr"/>
              <a:r>
                <a:rPr lang="en-US" sz="1500" i="1" dirty="0"/>
                <a:t>f</a:t>
              </a:r>
            </a:p>
          </p:txBody>
        </p:sp>
        <p:cxnSp>
          <p:nvCxnSpPr>
            <p:cNvPr id="19557" name="AutoShape 113"/>
            <p:cNvCxnSpPr>
              <a:cxnSpLocks noChangeShapeType="1"/>
              <a:stCxn id="797828" idx="0"/>
              <a:endCxn id="19556" idx="4"/>
            </p:cNvCxnSpPr>
            <p:nvPr/>
          </p:nvCxnSpPr>
          <p:spPr bwMode="auto">
            <a:xfrm flipV="1">
              <a:off x="4495" y="2526"/>
              <a:ext cx="166" cy="318"/>
            </a:xfrm>
            <a:prstGeom prst="straightConnector1">
              <a:avLst/>
            </a:prstGeom>
            <a:noFill/>
            <a:ln w="38100">
              <a:solidFill>
                <a:srgbClr val="CC0000"/>
              </a:solidFill>
              <a:round/>
              <a:headEnd/>
              <a:tailEnd type="triangle" w="med" len="med"/>
            </a:ln>
          </p:spPr>
        </p:cxnSp>
      </p:grpSp>
      <p:grpSp>
        <p:nvGrpSpPr>
          <p:cNvPr id="11" name="Group 114"/>
          <p:cNvGrpSpPr>
            <a:grpSpLocks/>
          </p:cNvGrpSpPr>
          <p:nvPr/>
        </p:nvGrpSpPr>
        <p:grpSpPr bwMode="auto">
          <a:xfrm>
            <a:off x="7378702" y="1371602"/>
            <a:ext cx="317500" cy="824137"/>
            <a:chOff x="4579" y="1056"/>
            <a:chExt cx="413" cy="1055"/>
          </a:xfrm>
        </p:grpSpPr>
        <p:sp>
          <p:nvSpPr>
            <p:cNvPr id="19554" name="AutoShape 115"/>
            <p:cNvSpPr>
              <a:spLocks noChangeArrowheads="1"/>
            </p:cNvSpPr>
            <p:nvPr/>
          </p:nvSpPr>
          <p:spPr bwMode="auto">
            <a:xfrm>
              <a:off x="4579" y="1056"/>
              <a:ext cx="413" cy="397"/>
            </a:xfrm>
            <a:prstGeom prst="flowChartConnector">
              <a:avLst/>
            </a:prstGeom>
            <a:noFill/>
            <a:ln w="38100">
              <a:solidFill>
                <a:srgbClr val="CC0000"/>
              </a:solidFill>
              <a:round/>
              <a:headEnd/>
              <a:tailEnd/>
            </a:ln>
          </p:spPr>
          <p:txBody>
            <a:bodyPr wrap="none" anchor="ctr"/>
            <a:lstStyle/>
            <a:p>
              <a:pPr algn="ctr"/>
              <a:endParaRPr lang="en-US" sz="1200" dirty="0"/>
            </a:p>
          </p:txBody>
        </p:sp>
        <p:cxnSp>
          <p:nvCxnSpPr>
            <p:cNvPr id="19555" name="AutoShape 116"/>
            <p:cNvCxnSpPr>
              <a:cxnSpLocks noChangeShapeType="1"/>
              <a:stCxn id="19556" idx="0"/>
              <a:endCxn id="19554" idx="4"/>
            </p:cNvCxnSpPr>
            <p:nvPr/>
          </p:nvCxnSpPr>
          <p:spPr bwMode="auto">
            <a:xfrm flipV="1">
              <a:off x="4662" y="1453"/>
              <a:ext cx="124" cy="658"/>
            </a:xfrm>
            <a:prstGeom prst="straightConnector1">
              <a:avLst/>
            </a:prstGeom>
            <a:noFill/>
            <a:ln w="38100">
              <a:solidFill>
                <a:srgbClr val="CC0000"/>
              </a:solidFill>
              <a:round/>
              <a:headEnd/>
              <a:tailEnd type="triangle" w="med" len="med"/>
            </a:ln>
          </p:spPr>
        </p:cxnSp>
      </p:grpSp>
      <p:grpSp>
        <p:nvGrpSpPr>
          <p:cNvPr id="12" name="Group 117"/>
          <p:cNvGrpSpPr>
            <a:grpSpLocks/>
          </p:cNvGrpSpPr>
          <p:nvPr/>
        </p:nvGrpSpPr>
        <p:grpSpPr bwMode="auto">
          <a:xfrm>
            <a:off x="4800862" y="2133603"/>
            <a:ext cx="928424" cy="318758"/>
            <a:chOff x="1219" y="2049"/>
            <a:chExt cx="1210" cy="416"/>
          </a:xfrm>
        </p:grpSpPr>
        <p:sp>
          <p:nvSpPr>
            <p:cNvPr id="19552" name="AutoShape 118"/>
            <p:cNvSpPr>
              <a:spLocks noChangeArrowheads="1"/>
            </p:cNvSpPr>
            <p:nvPr/>
          </p:nvSpPr>
          <p:spPr bwMode="auto">
            <a:xfrm>
              <a:off x="2015" y="2049"/>
              <a:ext cx="414" cy="397"/>
            </a:xfrm>
            <a:prstGeom prst="flowChartConnector">
              <a:avLst/>
            </a:prstGeom>
            <a:noFill/>
            <a:ln w="38100">
              <a:solidFill>
                <a:srgbClr val="CC0000"/>
              </a:solidFill>
              <a:round/>
              <a:headEnd/>
              <a:tailEnd/>
            </a:ln>
          </p:spPr>
          <p:txBody>
            <a:bodyPr wrap="none" anchor="ctr"/>
            <a:lstStyle/>
            <a:p>
              <a:pPr algn="ctr"/>
              <a:r>
                <a:rPr lang="en-US" sz="1500" i="1" dirty="0"/>
                <a:t>d</a:t>
              </a:r>
            </a:p>
          </p:txBody>
        </p:sp>
        <p:cxnSp>
          <p:nvCxnSpPr>
            <p:cNvPr id="19553" name="AutoShape 119"/>
            <p:cNvCxnSpPr>
              <a:cxnSpLocks noChangeShapeType="1"/>
            </p:cNvCxnSpPr>
            <p:nvPr/>
          </p:nvCxnSpPr>
          <p:spPr bwMode="auto">
            <a:xfrm flipV="1">
              <a:off x="1219" y="2248"/>
              <a:ext cx="846" cy="217"/>
            </a:xfrm>
            <a:prstGeom prst="straightConnector1">
              <a:avLst/>
            </a:prstGeom>
            <a:noFill/>
            <a:ln w="38100">
              <a:solidFill>
                <a:srgbClr val="CC0000"/>
              </a:solidFill>
              <a:round/>
              <a:headEnd/>
              <a:tailEnd type="triangle" w="med" len="med"/>
            </a:ln>
          </p:spPr>
        </p:cxnSp>
      </p:grpSp>
      <p:grpSp>
        <p:nvGrpSpPr>
          <p:cNvPr id="13" name="Group 120"/>
          <p:cNvGrpSpPr>
            <a:grpSpLocks/>
          </p:cNvGrpSpPr>
          <p:nvPr/>
        </p:nvGrpSpPr>
        <p:grpSpPr bwMode="auto">
          <a:xfrm>
            <a:off x="4745037" y="1676401"/>
            <a:ext cx="712789" cy="502091"/>
            <a:chOff x="1147" y="1453"/>
            <a:chExt cx="929" cy="655"/>
          </a:xfrm>
        </p:grpSpPr>
        <p:sp>
          <p:nvSpPr>
            <p:cNvPr id="19550" name="AutoShape 121"/>
            <p:cNvSpPr>
              <a:spLocks noChangeArrowheads="1"/>
            </p:cNvSpPr>
            <p:nvPr/>
          </p:nvSpPr>
          <p:spPr bwMode="auto">
            <a:xfrm>
              <a:off x="1147" y="1453"/>
              <a:ext cx="413" cy="397"/>
            </a:xfrm>
            <a:prstGeom prst="flowChartConnector">
              <a:avLst/>
            </a:prstGeom>
            <a:noFill/>
            <a:ln w="38100">
              <a:solidFill>
                <a:srgbClr val="CC0000"/>
              </a:solidFill>
              <a:round/>
              <a:headEnd/>
              <a:tailEnd/>
            </a:ln>
          </p:spPr>
          <p:txBody>
            <a:bodyPr wrap="none" anchor="ctr"/>
            <a:lstStyle/>
            <a:p>
              <a:pPr algn="ctr"/>
              <a:r>
                <a:rPr lang="en-US" sz="1500" i="1" dirty="0"/>
                <a:t>b</a:t>
              </a:r>
            </a:p>
          </p:txBody>
        </p:sp>
        <p:cxnSp>
          <p:nvCxnSpPr>
            <p:cNvPr id="19551" name="AutoShape 122"/>
            <p:cNvCxnSpPr>
              <a:cxnSpLocks noChangeShapeType="1"/>
              <a:stCxn id="19568" idx="1"/>
              <a:endCxn id="19550" idx="5"/>
            </p:cNvCxnSpPr>
            <p:nvPr/>
          </p:nvCxnSpPr>
          <p:spPr bwMode="auto">
            <a:xfrm flipH="1" flipV="1">
              <a:off x="1500" y="1792"/>
              <a:ext cx="576" cy="316"/>
            </a:xfrm>
            <a:prstGeom prst="straightConnector1">
              <a:avLst/>
            </a:prstGeom>
            <a:noFill/>
            <a:ln w="38100">
              <a:solidFill>
                <a:srgbClr val="CC0000"/>
              </a:solidFill>
              <a:round/>
              <a:headEnd/>
              <a:tailEnd type="triangle" w="med" len="med"/>
            </a:ln>
          </p:spPr>
        </p:cxnSp>
      </p:grpSp>
      <p:grpSp>
        <p:nvGrpSpPr>
          <p:cNvPr id="14" name="Group 123"/>
          <p:cNvGrpSpPr>
            <a:grpSpLocks/>
          </p:cNvGrpSpPr>
          <p:nvPr/>
        </p:nvGrpSpPr>
        <p:grpSpPr bwMode="auto">
          <a:xfrm>
            <a:off x="5021262" y="1401763"/>
            <a:ext cx="611188" cy="319088"/>
            <a:chOff x="1507" y="1096"/>
            <a:chExt cx="797" cy="416"/>
          </a:xfrm>
        </p:grpSpPr>
        <p:sp>
          <p:nvSpPr>
            <p:cNvPr id="19548" name="AutoShape 124"/>
            <p:cNvSpPr>
              <a:spLocks noChangeArrowheads="1"/>
            </p:cNvSpPr>
            <p:nvPr/>
          </p:nvSpPr>
          <p:spPr bwMode="auto">
            <a:xfrm>
              <a:off x="1891" y="1096"/>
              <a:ext cx="413" cy="397"/>
            </a:xfrm>
            <a:prstGeom prst="flowChartConnector">
              <a:avLst/>
            </a:prstGeom>
            <a:noFill/>
            <a:ln w="38100">
              <a:solidFill>
                <a:srgbClr val="CC0000"/>
              </a:solidFill>
              <a:round/>
              <a:headEnd/>
              <a:tailEnd/>
            </a:ln>
          </p:spPr>
          <p:txBody>
            <a:bodyPr wrap="none" anchor="ctr"/>
            <a:lstStyle/>
            <a:p>
              <a:pPr algn="ctr"/>
              <a:r>
                <a:rPr lang="en-US" sz="1500" i="1" dirty="0"/>
                <a:t>a</a:t>
              </a:r>
            </a:p>
          </p:txBody>
        </p:sp>
        <p:cxnSp>
          <p:nvCxnSpPr>
            <p:cNvPr id="19549" name="AutoShape 125"/>
            <p:cNvCxnSpPr>
              <a:cxnSpLocks noChangeShapeType="1"/>
              <a:endCxn id="19548" idx="2"/>
            </p:cNvCxnSpPr>
            <p:nvPr/>
          </p:nvCxnSpPr>
          <p:spPr bwMode="auto">
            <a:xfrm flipV="1">
              <a:off x="1507" y="1295"/>
              <a:ext cx="372" cy="217"/>
            </a:xfrm>
            <a:prstGeom prst="straightConnector1">
              <a:avLst/>
            </a:prstGeom>
            <a:noFill/>
            <a:ln w="38100">
              <a:solidFill>
                <a:srgbClr val="CC0000"/>
              </a:solidFill>
              <a:round/>
              <a:headEnd/>
              <a:tailEnd type="triangle" w="med" len="med"/>
            </a:ln>
          </p:spPr>
        </p:cxnSp>
      </p:grpSp>
      <p:grpSp>
        <p:nvGrpSpPr>
          <p:cNvPr id="15" name="Group 126"/>
          <p:cNvGrpSpPr>
            <a:grpSpLocks/>
          </p:cNvGrpSpPr>
          <p:nvPr/>
        </p:nvGrpSpPr>
        <p:grpSpPr bwMode="auto">
          <a:xfrm>
            <a:off x="5682429" y="1646237"/>
            <a:ext cx="807272" cy="532259"/>
            <a:chOff x="2369" y="1414"/>
            <a:chExt cx="1052" cy="694"/>
          </a:xfrm>
        </p:grpSpPr>
        <p:sp>
          <p:nvSpPr>
            <p:cNvPr id="19546" name="AutoShape 127"/>
            <p:cNvSpPr>
              <a:spLocks noChangeArrowheads="1"/>
            </p:cNvSpPr>
            <p:nvPr/>
          </p:nvSpPr>
          <p:spPr bwMode="auto">
            <a:xfrm>
              <a:off x="3007" y="1414"/>
              <a:ext cx="414" cy="397"/>
            </a:xfrm>
            <a:prstGeom prst="flowChartConnector">
              <a:avLst/>
            </a:prstGeom>
            <a:noFill/>
            <a:ln w="38100">
              <a:solidFill>
                <a:srgbClr val="CC0000"/>
              </a:solidFill>
              <a:round/>
              <a:headEnd/>
              <a:tailEnd/>
            </a:ln>
          </p:spPr>
          <p:txBody>
            <a:bodyPr wrap="none" anchor="ctr"/>
            <a:lstStyle/>
            <a:p>
              <a:pPr algn="ctr"/>
              <a:r>
                <a:rPr lang="en-US" sz="1500" i="1" dirty="0"/>
                <a:t>c</a:t>
              </a:r>
            </a:p>
          </p:txBody>
        </p:sp>
        <p:cxnSp>
          <p:nvCxnSpPr>
            <p:cNvPr id="19547" name="AutoShape 128"/>
            <p:cNvCxnSpPr>
              <a:cxnSpLocks noChangeShapeType="1"/>
              <a:stCxn id="19552" idx="7"/>
              <a:endCxn id="19546" idx="3"/>
            </p:cNvCxnSpPr>
            <p:nvPr/>
          </p:nvCxnSpPr>
          <p:spPr bwMode="auto">
            <a:xfrm flipV="1">
              <a:off x="2369" y="1753"/>
              <a:ext cx="698" cy="355"/>
            </a:xfrm>
            <a:prstGeom prst="straightConnector1">
              <a:avLst/>
            </a:prstGeom>
            <a:noFill/>
            <a:ln w="38100">
              <a:solidFill>
                <a:srgbClr val="CC0000"/>
              </a:solidFill>
              <a:round/>
              <a:headEnd/>
              <a:tailEnd type="triangle" w="med" len="med"/>
            </a:ln>
          </p:spPr>
        </p:cxnSp>
      </p:grpSp>
      <p:grpSp>
        <p:nvGrpSpPr>
          <p:cNvPr id="16" name="Group 129"/>
          <p:cNvGrpSpPr>
            <a:grpSpLocks/>
          </p:cNvGrpSpPr>
          <p:nvPr/>
        </p:nvGrpSpPr>
        <p:grpSpPr bwMode="auto">
          <a:xfrm>
            <a:off x="5729611" y="2011363"/>
            <a:ext cx="1204590" cy="304800"/>
            <a:chOff x="2429" y="1890"/>
            <a:chExt cx="1571" cy="397"/>
          </a:xfrm>
        </p:grpSpPr>
        <p:sp>
          <p:nvSpPr>
            <p:cNvPr id="19544" name="AutoShape 130"/>
            <p:cNvSpPr>
              <a:spLocks noChangeArrowheads="1"/>
            </p:cNvSpPr>
            <p:nvPr/>
          </p:nvSpPr>
          <p:spPr bwMode="auto">
            <a:xfrm>
              <a:off x="3586" y="1890"/>
              <a:ext cx="414" cy="397"/>
            </a:xfrm>
            <a:prstGeom prst="flowChartConnector">
              <a:avLst/>
            </a:prstGeom>
            <a:noFill/>
            <a:ln w="38100">
              <a:solidFill>
                <a:srgbClr val="CC0000"/>
              </a:solidFill>
              <a:round/>
              <a:headEnd/>
              <a:tailEnd/>
            </a:ln>
          </p:spPr>
          <p:txBody>
            <a:bodyPr wrap="none" anchor="ctr"/>
            <a:lstStyle/>
            <a:p>
              <a:pPr algn="ctr"/>
              <a:r>
                <a:rPr lang="en-US" sz="1500" i="1" dirty="0"/>
                <a:t>e</a:t>
              </a:r>
            </a:p>
          </p:txBody>
        </p:sp>
        <p:cxnSp>
          <p:nvCxnSpPr>
            <p:cNvPr id="19545" name="AutoShape 131"/>
            <p:cNvCxnSpPr>
              <a:cxnSpLocks noChangeShapeType="1"/>
              <a:stCxn id="19552" idx="6"/>
              <a:endCxn id="19544" idx="2"/>
            </p:cNvCxnSpPr>
            <p:nvPr/>
          </p:nvCxnSpPr>
          <p:spPr bwMode="auto">
            <a:xfrm flipV="1">
              <a:off x="2429" y="2089"/>
              <a:ext cx="1157" cy="159"/>
            </a:xfrm>
            <a:prstGeom prst="straightConnector1">
              <a:avLst/>
            </a:prstGeom>
            <a:noFill/>
            <a:ln w="38100">
              <a:solidFill>
                <a:srgbClr val="CC0000"/>
              </a:solidFill>
              <a:round/>
              <a:headEnd/>
              <a:tailEnd type="triangle" w="med" len="med"/>
            </a:ln>
          </p:spPr>
        </p:cxnSp>
      </p:grpSp>
      <p:sp>
        <p:nvSpPr>
          <p:cNvPr id="797828" name="AutoShape 132"/>
          <p:cNvSpPr>
            <a:spLocks noChangeArrowheads="1"/>
          </p:cNvSpPr>
          <p:nvPr/>
        </p:nvSpPr>
        <p:spPr bwMode="auto">
          <a:xfrm>
            <a:off x="7156450" y="2744791"/>
            <a:ext cx="317500" cy="303213"/>
          </a:xfrm>
          <a:prstGeom prst="flowChartConnector">
            <a:avLst/>
          </a:prstGeom>
          <a:noFill/>
          <a:ln w="38100">
            <a:solidFill>
              <a:srgbClr val="CC0000"/>
            </a:solidFill>
            <a:round/>
            <a:headEnd/>
            <a:tailEnd/>
          </a:ln>
        </p:spPr>
        <p:txBody>
          <a:bodyPr wrap="none" lIns="91432" tIns="45718" rIns="91432" bIns="45718" anchor="ctr"/>
          <a:lstStyle/>
          <a:p>
            <a:pPr algn="ctr"/>
            <a:r>
              <a:rPr lang="en-US" sz="1500" i="1" dirty="0"/>
              <a:t>r</a:t>
            </a:r>
          </a:p>
        </p:txBody>
      </p:sp>
      <p:cxnSp>
        <p:nvCxnSpPr>
          <p:cNvPr id="797829" name="AutoShape 133"/>
          <p:cNvCxnSpPr>
            <a:cxnSpLocks noChangeShapeType="1"/>
            <a:stCxn id="19544" idx="5"/>
            <a:endCxn id="797828" idx="1"/>
          </p:cNvCxnSpPr>
          <p:nvPr/>
        </p:nvCxnSpPr>
        <p:spPr bwMode="auto">
          <a:xfrm>
            <a:off x="6888161" y="2290766"/>
            <a:ext cx="314325" cy="479425"/>
          </a:xfrm>
          <a:prstGeom prst="straightConnector1">
            <a:avLst/>
          </a:prstGeom>
          <a:noFill/>
          <a:ln w="38100">
            <a:solidFill>
              <a:srgbClr val="CC0000"/>
            </a:solidFill>
            <a:round/>
            <a:headEnd/>
            <a:tailEnd type="triangle" w="med" len="med"/>
          </a:ln>
        </p:spPr>
      </p:cxnSp>
      <p:grpSp>
        <p:nvGrpSpPr>
          <p:cNvPr id="17" name="Group 134"/>
          <p:cNvGrpSpPr>
            <a:grpSpLocks/>
          </p:cNvGrpSpPr>
          <p:nvPr/>
        </p:nvGrpSpPr>
        <p:grpSpPr bwMode="auto">
          <a:xfrm>
            <a:off x="5316538" y="1408117"/>
            <a:ext cx="855337" cy="389758"/>
            <a:chOff x="1891" y="1104"/>
            <a:chExt cx="1116" cy="508"/>
          </a:xfrm>
        </p:grpSpPr>
        <p:cxnSp>
          <p:nvCxnSpPr>
            <p:cNvPr id="19542" name="AutoShape 135"/>
            <p:cNvCxnSpPr>
              <a:cxnSpLocks noChangeShapeType="1"/>
              <a:stCxn id="19546" idx="2"/>
              <a:endCxn id="19543" idx="6"/>
            </p:cNvCxnSpPr>
            <p:nvPr/>
          </p:nvCxnSpPr>
          <p:spPr bwMode="auto">
            <a:xfrm flipH="1" flipV="1">
              <a:off x="2304" y="1302"/>
              <a:ext cx="703" cy="310"/>
            </a:xfrm>
            <a:prstGeom prst="straightConnector1">
              <a:avLst/>
            </a:prstGeom>
            <a:noFill/>
            <a:ln w="38100">
              <a:solidFill>
                <a:srgbClr val="CC0000"/>
              </a:solidFill>
              <a:round/>
              <a:headEnd/>
              <a:tailEnd type="triangle" w="med" len="med"/>
            </a:ln>
          </p:spPr>
        </p:cxnSp>
        <p:sp>
          <p:nvSpPr>
            <p:cNvPr id="19543" name="AutoShape 136"/>
            <p:cNvSpPr>
              <a:spLocks noChangeArrowheads="1"/>
            </p:cNvSpPr>
            <p:nvPr/>
          </p:nvSpPr>
          <p:spPr bwMode="auto">
            <a:xfrm>
              <a:off x="1891" y="1104"/>
              <a:ext cx="413" cy="397"/>
            </a:xfrm>
            <a:prstGeom prst="flowChartConnector">
              <a:avLst/>
            </a:prstGeom>
            <a:noFill/>
            <a:ln w="38100">
              <a:solidFill>
                <a:srgbClr val="CC0000"/>
              </a:solidFill>
              <a:round/>
              <a:headEnd/>
              <a:tailEnd/>
            </a:ln>
          </p:spPr>
          <p:txBody>
            <a:bodyPr wrap="none" anchor="ctr"/>
            <a:lstStyle/>
            <a:p>
              <a:pPr algn="ctr"/>
              <a:endParaRPr lang="en-US" sz="1500" i="1" dirty="0"/>
            </a:p>
          </p:txBody>
        </p:sp>
      </p:grpSp>
      <p:grpSp>
        <p:nvGrpSpPr>
          <p:cNvPr id="18" name="Group 137"/>
          <p:cNvGrpSpPr>
            <a:grpSpLocks/>
          </p:cNvGrpSpPr>
          <p:nvPr/>
        </p:nvGrpSpPr>
        <p:grpSpPr bwMode="auto">
          <a:xfrm>
            <a:off x="6186488" y="1655767"/>
            <a:ext cx="1143767" cy="583895"/>
            <a:chOff x="3024" y="1427"/>
            <a:chExt cx="1492" cy="760"/>
          </a:xfrm>
        </p:grpSpPr>
        <p:cxnSp>
          <p:nvCxnSpPr>
            <p:cNvPr id="19540" name="AutoShape 138"/>
            <p:cNvCxnSpPr>
              <a:cxnSpLocks noChangeShapeType="1"/>
              <a:stCxn id="19556" idx="1"/>
              <a:endCxn id="19546" idx="6"/>
            </p:cNvCxnSpPr>
            <p:nvPr/>
          </p:nvCxnSpPr>
          <p:spPr bwMode="auto">
            <a:xfrm rot="16200000" flipV="1">
              <a:off x="3680" y="1352"/>
              <a:ext cx="575" cy="1096"/>
            </a:xfrm>
            <a:prstGeom prst="curvedConnector2">
              <a:avLst/>
            </a:prstGeom>
            <a:noFill/>
            <a:ln w="38100">
              <a:solidFill>
                <a:srgbClr val="CC0000"/>
              </a:solidFill>
              <a:round/>
              <a:headEnd/>
              <a:tailEnd type="triangle" w="med" len="med"/>
            </a:ln>
          </p:spPr>
        </p:cxnSp>
        <p:sp>
          <p:nvSpPr>
            <p:cNvPr id="19541" name="AutoShape 139"/>
            <p:cNvSpPr>
              <a:spLocks noChangeArrowheads="1"/>
            </p:cNvSpPr>
            <p:nvPr/>
          </p:nvSpPr>
          <p:spPr bwMode="auto">
            <a:xfrm>
              <a:off x="3024" y="1427"/>
              <a:ext cx="414" cy="397"/>
            </a:xfrm>
            <a:prstGeom prst="flowChartConnector">
              <a:avLst/>
            </a:prstGeom>
            <a:noFill/>
            <a:ln w="38100">
              <a:solidFill>
                <a:srgbClr val="CC0000"/>
              </a:solidFill>
              <a:round/>
              <a:headEnd/>
              <a:tailEnd/>
            </a:ln>
          </p:spPr>
          <p:txBody>
            <a:bodyPr wrap="none" anchor="ctr"/>
            <a:lstStyle/>
            <a:p>
              <a:pPr algn="ctr"/>
              <a:endParaRPr lang="en-US" sz="1500" i="1" dirty="0"/>
            </a:p>
          </p:txBody>
        </p:sp>
      </p:grpSp>
      <p:sp>
        <p:nvSpPr>
          <p:cNvPr id="19485" name="Line 140"/>
          <p:cNvSpPr>
            <a:spLocks noChangeShapeType="1"/>
          </p:cNvSpPr>
          <p:nvPr/>
        </p:nvSpPr>
        <p:spPr bwMode="auto">
          <a:xfrm>
            <a:off x="3" y="3371851"/>
            <a:ext cx="12191999" cy="0"/>
          </a:xfrm>
          <a:prstGeom prst="line">
            <a:avLst/>
          </a:prstGeom>
          <a:noFill/>
          <a:ln w="9525">
            <a:solidFill>
              <a:schemeClr val="tx1"/>
            </a:solidFill>
            <a:round/>
            <a:headEnd/>
            <a:tailEnd/>
          </a:ln>
        </p:spPr>
        <p:txBody>
          <a:bodyPr lIns="91432" tIns="45718" rIns="91432" bIns="45718"/>
          <a:lstStyle/>
          <a:p>
            <a:endParaRPr lang="en-US"/>
          </a:p>
        </p:txBody>
      </p:sp>
      <p:sp>
        <p:nvSpPr>
          <p:cNvPr id="797837" name="Oval 141"/>
          <p:cNvSpPr>
            <a:spLocks noChangeArrowheads="1"/>
          </p:cNvSpPr>
          <p:nvPr/>
        </p:nvSpPr>
        <p:spPr bwMode="auto">
          <a:xfrm>
            <a:off x="6140455" y="3478213"/>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38" name="Oval 142"/>
          <p:cNvSpPr>
            <a:spLocks noChangeArrowheads="1"/>
          </p:cNvSpPr>
          <p:nvPr/>
        </p:nvSpPr>
        <p:spPr bwMode="auto">
          <a:xfrm>
            <a:off x="3729039" y="3971930"/>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39" name="Oval 143"/>
          <p:cNvSpPr>
            <a:spLocks noChangeArrowheads="1"/>
          </p:cNvSpPr>
          <p:nvPr/>
        </p:nvSpPr>
        <p:spPr bwMode="auto">
          <a:xfrm>
            <a:off x="3165481" y="445135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0" name="Oval 144"/>
          <p:cNvSpPr>
            <a:spLocks noChangeArrowheads="1"/>
          </p:cNvSpPr>
          <p:nvPr/>
        </p:nvSpPr>
        <p:spPr bwMode="auto">
          <a:xfrm>
            <a:off x="3865563" y="44513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1" name="Oval 145"/>
          <p:cNvSpPr>
            <a:spLocks noChangeArrowheads="1"/>
          </p:cNvSpPr>
          <p:nvPr/>
        </p:nvSpPr>
        <p:spPr bwMode="auto">
          <a:xfrm>
            <a:off x="4686305" y="443388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2" name="Oval 146"/>
          <p:cNvSpPr>
            <a:spLocks noChangeArrowheads="1"/>
          </p:cNvSpPr>
          <p:nvPr/>
        </p:nvSpPr>
        <p:spPr bwMode="auto">
          <a:xfrm>
            <a:off x="3163888" y="5006981"/>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3" name="Oval 147"/>
          <p:cNvSpPr>
            <a:spLocks noChangeArrowheads="1"/>
          </p:cNvSpPr>
          <p:nvPr/>
        </p:nvSpPr>
        <p:spPr bwMode="auto">
          <a:xfrm>
            <a:off x="3856039" y="49990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4" name="Oval 148"/>
          <p:cNvSpPr>
            <a:spLocks noChangeArrowheads="1"/>
          </p:cNvSpPr>
          <p:nvPr/>
        </p:nvSpPr>
        <p:spPr bwMode="auto">
          <a:xfrm>
            <a:off x="4325939" y="4981581"/>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5" name="Oval 149"/>
          <p:cNvSpPr>
            <a:spLocks noChangeArrowheads="1"/>
          </p:cNvSpPr>
          <p:nvPr/>
        </p:nvSpPr>
        <p:spPr bwMode="auto">
          <a:xfrm>
            <a:off x="5002213" y="49720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6" name="Oval 150"/>
          <p:cNvSpPr>
            <a:spLocks noChangeArrowheads="1"/>
          </p:cNvSpPr>
          <p:nvPr/>
        </p:nvSpPr>
        <p:spPr bwMode="auto">
          <a:xfrm>
            <a:off x="4087813" y="5510213"/>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7" name="Oval 151"/>
          <p:cNvSpPr>
            <a:spLocks noChangeArrowheads="1"/>
          </p:cNvSpPr>
          <p:nvPr/>
        </p:nvSpPr>
        <p:spPr bwMode="auto">
          <a:xfrm>
            <a:off x="4532313" y="55181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8" name="Oval 152"/>
          <p:cNvSpPr>
            <a:spLocks noChangeArrowheads="1"/>
          </p:cNvSpPr>
          <p:nvPr/>
        </p:nvSpPr>
        <p:spPr bwMode="auto">
          <a:xfrm>
            <a:off x="4105281" y="6015039"/>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9" name="Oval 153"/>
          <p:cNvSpPr>
            <a:spLocks noChangeArrowheads="1"/>
          </p:cNvSpPr>
          <p:nvPr/>
        </p:nvSpPr>
        <p:spPr bwMode="auto">
          <a:xfrm>
            <a:off x="4992688" y="55197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0" name="Oval 154"/>
          <p:cNvSpPr>
            <a:spLocks noChangeArrowheads="1"/>
          </p:cNvSpPr>
          <p:nvPr/>
        </p:nvSpPr>
        <p:spPr bwMode="auto">
          <a:xfrm>
            <a:off x="4772030" y="6007105"/>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1" name="Oval 155"/>
          <p:cNvSpPr>
            <a:spLocks noChangeArrowheads="1"/>
          </p:cNvSpPr>
          <p:nvPr/>
        </p:nvSpPr>
        <p:spPr bwMode="auto">
          <a:xfrm>
            <a:off x="5254630" y="603408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2" name="Oval 156"/>
          <p:cNvSpPr>
            <a:spLocks noChangeArrowheads="1"/>
          </p:cNvSpPr>
          <p:nvPr/>
        </p:nvSpPr>
        <p:spPr bwMode="auto">
          <a:xfrm>
            <a:off x="4787905" y="6477005"/>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3" name="Line 157"/>
          <p:cNvSpPr>
            <a:spLocks noChangeShapeType="1"/>
          </p:cNvSpPr>
          <p:nvPr/>
        </p:nvSpPr>
        <p:spPr bwMode="auto">
          <a:xfrm flipH="1" flipV="1">
            <a:off x="4824413" y="4733930"/>
            <a:ext cx="309563" cy="180975"/>
          </a:xfrm>
          <a:prstGeom prst="line">
            <a:avLst/>
          </a:prstGeom>
          <a:noFill/>
          <a:ln w="38100">
            <a:solidFill>
              <a:srgbClr val="CC0000"/>
            </a:solidFill>
            <a:round/>
            <a:headEnd/>
            <a:tailEnd/>
          </a:ln>
        </p:spPr>
        <p:txBody>
          <a:bodyPr lIns="91432" tIns="45718" rIns="91432" bIns="45718"/>
          <a:lstStyle/>
          <a:p>
            <a:endParaRPr lang="en-US"/>
          </a:p>
        </p:txBody>
      </p:sp>
      <p:sp>
        <p:nvSpPr>
          <p:cNvPr id="797854" name="Line 158"/>
          <p:cNvSpPr>
            <a:spLocks noChangeShapeType="1"/>
          </p:cNvSpPr>
          <p:nvPr/>
        </p:nvSpPr>
        <p:spPr bwMode="auto">
          <a:xfrm flipH="1" flipV="1">
            <a:off x="4438653" y="5254630"/>
            <a:ext cx="258763" cy="214313"/>
          </a:xfrm>
          <a:prstGeom prst="line">
            <a:avLst/>
          </a:prstGeom>
          <a:noFill/>
          <a:ln w="38100">
            <a:solidFill>
              <a:srgbClr val="CC0000"/>
            </a:solidFill>
            <a:round/>
            <a:headEnd/>
            <a:tailEnd/>
          </a:ln>
        </p:spPr>
        <p:txBody>
          <a:bodyPr lIns="91432" tIns="45718" rIns="91432" bIns="45718"/>
          <a:lstStyle/>
          <a:p>
            <a:endParaRPr lang="en-US"/>
          </a:p>
        </p:txBody>
      </p:sp>
      <p:sp>
        <p:nvSpPr>
          <p:cNvPr id="797855" name="Line 159"/>
          <p:cNvSpPr>
            <a:spLocks noChangeShapeType="1"/>
          </p:cNvSpPr>
          <p:nvPr/>
        </p:nvSpPr>
        <p:spPr bwMode="auto">
          <a:xfrm flipH="1" flipV="1">
            <a:off x="5138743" y="5253040"/>
            <a:ext cx="3175" cy="223837"/>
          </a:xfrm>
          <a:prstGeom prst="line">
            <a:avLst/>
          </a:prstGeom>
          <a:noFill/>
          <a:ln w="38100">
            <a:solidFill>
              <a:srgbClr val="CC0000"/>
            </a:solidFill>
            <a:round/>
            <a:headEnd/>
            <a:tailEnd/>
          </a:ln>
        </p:spPr>
        <p:txBody>
          <a:bodyPr lIns="91432" tIns="45718" rIns="91432" bIns="45718"/>
          <a:lstStyle/>
          <a:p>
            <a:endParaRPr lang="en-US"/>
          </a:p>
        </p:txBody>
      </p:sp>
      <p:sp>
        <p:nvSpPr>
          <p:cNvPr id="797856" name="Line 160"/>
          <p:cNvSpPr>
            <a:spLocks noChangeShapeType="1"/>
          </p:cNvSpPr>
          <p:nvPr/>
        </p:nvSpPr>
        <p:spPr bwMode="auto">
          <a:xfrm flipH="1" flipV="1">
            <a:off x="5129213" y="5791201"/>
            <a:ext cx="258763" cy="196851"/>
          </a:xfrm>
          <a:prstGeom prst="line">
            <a:avLst/>
          </a:prstGeom>
          <a:noFill/>
          <a:ln w="38100">
            <a:solidFill>
              <a:srgbClr val="CC0000"/>
            </a:solidFill>
            <a:round/>
            <a:headEnd/>
            <a:tailEnd/>
          </a:ln>
        </p:spPr>
        <p:txBody>
          <a:bodyPr lIns="91432" tIns="45718" rIns="91432" bIns="45718"/>
          <a:lstStyle/>
          <a:p>
            <a:endParaRPr lang="en-US"/>
          </a:p>
        </p:txBody>
      </p:sp>
      <p:sp>
        <p:nvSpPr>
          <p:cNvPr id="797857" name="Line 161"/>
          <p:cNvSpPr>
            <a:spLocks noChangeShapeType="1"/>
          </p:cNvSpPr>
          <p:nvPr/>
        </p:nvSpPr>
        <p:spPr bwMode="auto">
          <a:xfrm flipV="1">
            <a:off x="4918076" y="5792788"/>
            <a:ext cx="212725" cy="163512"/>
          </a:xfrm>
          <a:prstGeom prst="line">
            <a:avLst/>
          </a:prstGeom>
          <a:noFill/>
          <a:ln w="38100">
            <a:solidFill>
              <a:srgbClr val="CC0000"/>
            </a:solidFill>
            <a:round/>
            <a:headEnd/>
            <a:tailEnd/>
          </a:ln>
        </p:spPr>
        <p:txBody>
          <a:bodyPr lIns="91432" tIns="45718" rIns="91432" bIns="45718"/>
          <a:lstStyle/>
          <a:p>
            <a:endParaRPr lang="en-US"/>
          </a:p>
        </p:txBody>
      </p:sp>
      <p:sp>
        <p:nvSpPr>
          <p:cNvPr id="797858" name="Line 162"/>
          <p:cNvSpPr>
            <a:spLocks noChangeShapeType="1"/>
          </p:cNvSpPr>
          <p:nvPr/>
        </p:nvSpPr>
        <p:spPr bwMode="auto">
          <a:xfrm flipV="1">
            <a:off x="4900618" y="6280154"/>
            <a:ext cx="7937" cy="173039"/>
          </a:xfrm>
          <a:prstGeom prst="line">
            <a:avLst/>
          </a:prstGeom>
          <a:noFill/>
          <a:ln w="38100">
            <a:solidFill>
              <a:srgbClr val="CC0000"/>
            </a:solidFill>
            <a:round/>
            <a:headEnd/>
            <a:tailEnd/>
          </a:ln>
        </p:spPr>
        <p:txBody>
          <a:bodyPr lIns="91432" tIns="45718" rIns="91432" bIns="45718"/>
          <a:lstStyle/>
          <a:p>
            <a:endParaRPr lang="en-US"/>
          </a:p>
        </p:txBody>
      </p:sp>
      <p:sp>
        <p:nvSpPr>
          <p:cNvPr id="19508" name="Oval 163"/>
          <p:cNvSpPr>
            <a:spLocks noChangeArrowheads="1"/>
          </p:cNvSpPr>
          <p:nvPr/>
        </p:nvSpPr>
        <p:spPr bwMode="auto">
          <a:xfrm>
            <a:off x="6142037" y="3479805"/>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0" name="Oval 164"/>
          <p:cNvSpPr>
            <a:spLocks noChangeArrowheads="1"/>
          </p:cNvSpPr>
          <p:nvPr/>
        </p:nvSpPr>
        <p:spPr bwMode="auto">
          <a:xfrm>
            <a:off x="3730630" y="397351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1" name="Oval 165"/>
          <p:cNvSpPr>
            <a:spLocks noChangeArrowheads="1"/>
          </p:cNvSpPr>
          <p:nvPr/>
        </p:nvSpPr>
        <p:spPr bwMode="auto">
          <a:xfrm>
            <a:off x="6524630" y="39068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2" name="Oval 166"/>
          <p:cNvSpPr>
            <a:spLocks noChangeArrowheads="1"/>
          </p:cNvSpPr>
          <p:nvPr/>
        </p:nvSpPr>
        <p:spPr bwMode="auto">
          <a:xfrm>
            <a:off x="8269288" y="3922713"/>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3" name="Oval 167"/>
          <p:cNvSpPr>
            <a:spLocks noChangeArrowheads="1"/>
          </p:cNvSpPr>
          <p:nvPr/>
        </p:nvSpPr>
        <p:spPr bwMode="auto">
          <a:xfrm>
            <a:off x="3167063" y="44529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4" name="Oval 168"/>
          <p:cNvSpPr>
            <a:spLocks noChangeArrowheads="1"/>
          </p:cNvSpPr>
          <p:nvPr/>
        </p:nvSpPr>
        <p:spPr bwMode="auto">
          <a:xfrm>
            <a:off x="3867156" y="44529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5" name="Oval 169"/>
          <p:cNvSpPr>
            <a:spLocks noChangeArrowheads="1"/>
          </p:cNvSpPr>
          <p:nvPr/>
        </p:nvSpPr>
        <p:spPr bwMode="auto">
          <a:xfrm>
            <a:off x="4687888" y="44354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6" name="Oval 170"/>
          <p:cNvSpPr>
            <a:spLocks noChangeArrowheads="1"/>
          </p:cNvSpPr>
          <p:nvPr/>
        </p:nvSpPr>
        <p:spPr bwMode="auto">
          <a:xfrm>
            <a:off x="3165481" y="50085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7" name="Oval 171"/>
          <p:cNvSpPr>
            <a:spLocks noChangeArrowheads="1"/>
          </p:cNvSpPr>
          <p:nvPr/>
        </p:nvSpPr>
        <p:spPr bwMode="auto">
          <a:xfrm>
            <a:off x="3857630" y="4992688"/>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8" name="Oval 172"/>
          <p:cNvSpPr>
            <a:spLocks noChangeArrowheads="1"/>
          </p:cNvSpPr>
          <p:nvPr/>
        </p:nvSpPr>
        <p:spPr bwMode="auto">
          <a:xfrm>
            <a:off x="4327530" y="49831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9" name="Oval 173"/>
          <p:cNvSpPr>
            <a:spLocks noChangeArrowheads="1"/>
          </p:cNvSpPr>
          <p:nvPr/>
        </p:nvSpPr>
        <p:spPr bwMode="auto">
          <a:xfrm>
            <a:off x="5003805" y="49736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0" name="Oval 174"/>
          <p:cNvSpPr>
            <a:spLocks noChangeArrowheads="1"/>
          </p:cNvSpPr>
          <p:nvPr/>
        </p:nvSpPr>
        <p:spPr bwMode="auto">
          <a:xfrm>
            <a:off x="4089405" y="5511805"/>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1" name="Oval 175"/>
          <p:cNvSpPr>
            <a:spLocks noChangeArrowheads="1"/>
          </p:cNvSpPr>
          <p:nvPr/>
        </p:nvSpPr>
        <p:spPr bwMode="auto">
          <a:xfrm>
            <a:off x="4533905" y="55197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2" name="Oval 176"/>
          <p:cNvSpPr>
            <a:spLocks noChangeArrowheads="1"/>
          </p:cNvSpPr>
          <p:nvPr/>
        </p:nvSpPr>
        <p:spPr bwMode="auto">
          <a:xfrm>
            <a:off x="4114805" y="60166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3" name="Oval 177"/>
          <p:cNvSpPr>
            <a:spLocks noChangeArrowheads="1"/>
          </p:cNvSpPr>
          <p:nvPr/>
        </p:nvSpPr>
        <p:spPr bwMode="auto">
          <a:xfrm>
            <a:off x="4994281" y="55213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4" name="Oval 178"/>
          <p:cNvSpPr>
            <a:spLocks noChangeArrowheads="1"/>
          </p:cNvSpPr>
          <p:nvPr/>
        </p:nvSpPr>
        <p:spPr bwMode="auto">
          <a:xfrm>
            <a:off x="4773613" y="600868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5" name="Oval 179"/>
          <p:cNvSpPr>
            <a:spLocks noChangeArrowheads="1"/>
          </p:cNvSpPr>
          <p:nvPr/>
        </p:nvSpPr>
        <p:spPr bwMode="auto">
          <a:xfrm>
            <a:off x="5256213" y="60356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6" name="Oval 180"/>
          <p:cNvSpPr>
            <a:spLocks noChangeArrowheads="1"/>
          </p:cNvSpPr>
          <p:nvPr/>
        </p:nvSpPr>
        <p:spPr bwMode="auto">
          <a:xfrm>
            <a:off x="4789488" y="647858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7" name="Oval 181"/>
          <p:cNvSpPr>
            <a:spLocks noChangeArrowheads="1"/>
          </p:cNvSpPr>
          <p:nvPr/>
        </p:nvSpPr>
        <p:spPr bwMode="auto">
          <a:xfrm>
            <a:off x="3165481" y="5000630"/>
            <a:ext cx="290513"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78" name="Oval 182"/>
          <p:cNvSpPr>
            <a:spLocks noChangeArrowheads="1"/>
          </p:cNvSpPr>
          <p:nvPr/>
        </p:nvSpPr>
        <p:spPr bwMode="auto">
          <a:xfrm>
            <a:off x="3167063" y="4445005"/>
            <a:ext cx="290512"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79" name="Oval 183"/>
          <p:cNvSpPr>
            <a:spLocks noChangeArrowheads="1"/>
          </p:cNvSpPr>
          <p:nvPr/>
        </p:nvSpPr>
        <p:spPr bwMode="auto">
          <a:xfrm>
            <a:off x="3857630" y="4992688"/>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0" name="Oval 184"/>
          <p:cNvSpPr>
            <a:spLocks noChangeArrowheads="1"/>
          </p:cNvSpPr>
          <p:nvPr/>
        </p:nvSpPr>
        <p:spPr bwMode="auto">
          <a:xfrm>
            <a:off x="3867156" y="4445005"/>
            <a:ext cx="290513"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1" name="Oval 185"/>
          <p:cNvSpPr>
            <a:spLocks noChangeArrowheads="1"/>
          </p:cNvSpPr>
          <p:nvPr/>
        </p:nvSpPr>
        <p:spPr bwMode="auto">
          <a:xfrm>
            <a:off x="4089405" y="5503863"/>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2" name="Oval 186"/>
          <p:cNvSpPr>
            <a:spLocks noChangeArrowheads="1"/>
          </p:cNvSpPr>
          <p:nvPr/>
        </p:nvSpPr>
        <p:spPr bwMode="auto">
          <a:xfrm>
            <a:off x="4106863" y="60086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grpSp>
        <p:nvGrpSpPr>
          <p:cNvPr id="19" name="Group 187"/>
          <p:cNvGrpSpPr>
            <a:grpSpLocks/>
          </p:cNvGrpSpPr>
          <p:nvPr/>
        </p:nvGrpSpPr>
        <p:grpSpPr bwMode="auto">
          <a:xfrm>
            <a:off x="5821364" y="2698751"/>
            <a:ext cx="588963" cy="431800"/>
            <a:chOff x="2762" y="1745"/>
            <a:chExt cx="371" cy="272"/>
          </a:xfrm>
        </p:grpSpPr>
        <p:cxnSp>
          <p:nvCxnSpPr>
            <p:cNvPr id="19538" name="AutoShape 188"/>
            <p:cNvCxnSpPr>
              <a:cxnSpLocks noChangeShapeType="1"/>
            </p:cNvCxnSpPr>
            <p:nvPr/>
          </p:nvCxnSpPr>
          <p:spPr bwMode="auto">
            <a:xfrm flipH="1">
              <a:off x="2934" y="1745"/>
              <a:ext cx="199" cy="114"/>
            </a:xfrm>
            <a:prstGeom prst="straightConnector1">
              <a:avLst/>
            </a:prstGeom>
            <a:noFill/>
            <a:ln w="38100">
              <a:solidFill>
                <a:srgbClr val="CC0000"/>
              </a:solidFill>
              <a:round/>
              <a:headEnd/>
              <a:tailEnd type="triangle" w="med" len="med"/>
            </a:ln>
          </p:spPr>
        </p:cxnSp>
        <p:sp>
          <p:nvSpPr>
            <p:cNvPr id="19539" name="AutoShape 189"/>
            <p:cNvSpPr>
              <a:spLocks noChangeArrowheads="1"/>
            </p:cNvSpPr>
            <p:nvPr/>
          </p:nvSpPr>
          <p:spPr bwMode="auto">
            <a:xfrm>
              <a:off x="2762" y="1825"/>
              <a:ext cx="200" cy="192"/>
            </a:xfrm>
            <a:prstGeom prst="flowChartConnector">
              <a:avLst/>
            </a:prstGeom>
            <a:noFill/>
            <a:ln w="38100">
              <a:solidFill>
                <a:srgbClr val="CC0000"/>
              </a:solidFill>
              <a:round/>
              <a:headEnd/>
              <a:tailEnd/>
            </a:ln>
          </p:spPr>
          <p:txBody>
            <a:bodyPr wrap="none" anchor="ctr"/>
            <a:lstStyle/>
            <a:p>
              <a:pPr algn="ctr"/>
              <a:endParaRPr lang="en-US" sz="1500" i="1" dirty="0"/>
            </a:p>
          </p:txBody>
        </p:sp>
      </p:grpSp>
      <p:sp>
        <p:nvSpPr>
          <p:cNvPr id="797886" name="Oval 190"/>
          <p:cNvSpPr>
            <a:spLocks noChangeArrowheads="1"/>
          </p:cNvSpPr>
          <p:nvPr/>
        </p:nvSpPr>
        <p:spPr bwMode="auto">
          <a:xfrm>
            <a:off x="4327530" y="4983163"/>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7" name="Oval 191"/>
          <p:cNvSpPr>
            <a:spLocks noChangeArrowheads="1"/>
          </p:cNvSpPr>
          <p:nvPr/>
        </p:nvSpPr>
        <p:spPr bwMode="auto">
          <a:xfrm>
            <a:off x="4533905" y="5519739"/>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8" name="Oval 192"/>
          <p:cNvSpPr>
            <a:spLocks noChangeArrowheads="1"/>
          </p:cNvSpPr>
          <p:nvPr/>
        </p:nvSpPr>
        <p:spPr bwMode="auto">
          <a:xfrm>
            <a:off x="4773613" y="60086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9" name="Oval 193"/>
          <p:cNvSpPr>
            <a:spLocks noChangeArrowheads="1"/>
          </p:cNvSpPr>
          <p:nvPr/>
        </p:nvSpPr>
        <p:spPr bwMode="auto">
          <a:xfrm>
            <a:off x="4789488" y="64785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19537" name="Text Box 194"/>
          <p:cNvSpPr txBox="1">
            <a:spLocks noChangeArrowheads="1"/>
          </p:cNvSpPr>
          <p:nvPr/>
        </p:nvSpPr>
        <p:spPr bwMode="auto">
          <a:xfrm>
            <a:off x="381000" y="1371602"/>
            <a:ext cx="2281237" cy="1754322"/>
          </a:xfrm>
          <a:prstGeom prst="rect">
            <a:avLst/>
          </a:prstGeom>
          <a:noFill/>
          <a:ln w="9525">
            <a:noFill/>
            <a:miter lim="800000"/>
            <a:headEnd/>
            <a:tailEnd/>
          </a:ln>
        </p:spPr>
        <p:txBody>
          <a:bodyPr lIns="91432" tIns="45718" rIns="91432" bIns="45718">
            <a:spAutoFit/>
          </a:bodyPr>
          <a:lstStyle/>
          <a:p>
            <a:pPr>
              <a:spcBef>
                <a:spcPct val="50000"/>
              </a:spcBef>
            </a:pPr>
            <a:r>
              <a:rPr lang="en-US" i="1" dirty="0">
                <a:latin typeface="Calibri" pitchFamily="34" charset="0"/>
              </a:rPr>
              <a:t>Strategy: expand a deepest node first</a:t>
            </a:r>
          </a:p>
          <a:p>
            <a:pPr>
              <a:spcBef>
                <a:spcPct val="50000"/>
              </a:spcBef>
            </a:pPr>
            <a:r>
              <a:rPr lang="en-US" i="1" dirty="0">
                <a:latin typeface="Calibri" pitchFamily="34" charset="0"/>
              </a:rPr>
              <a:t>Implementation: Fringe is a LIFO stack</a:t>
            </a:r>
          </a:p>
          <a:p>
            <a:pPr>
              <a:spcBef>
                <a:spcPct val="50000"/>
              </a:spcBef>
            </a:pPr>
            <a:r>
              <a:rPr lang="en-US" altLang="zh-CN" i="1" dirty="0">
                <a:latin typeface="Calibri" pitchFamily="34" charset="0"/>
              </a:rPr>
              <a:t>LIFO:</a:t>
            </a:r>
            <a:r>
              <a:rPr lang="zh-CN" altLang="en-US" i="1" dirty="0">
                <a:latin typeface="Calibri" pitchFamily="34" charset="0"/>
              </a:rPr>
              <a:t> </a:t>
            </a:r>
            <a:r>
              <a:rPr lang="en-US" altLang="zh-CN" i="1" dirty="0">
                <a:latin typeface="Calibri" pitchFamily="34" charset="0"/>
              </a:rPr>
              <a:t>Last-In</a:t>
            </a:r>
            <a:r>
              <a:rPr lang="zh-CN" altLang="en-US" i="1" dirty="0">
                <a:latin typeface="Calibri" pitchFamily="34" charset="0"/>
              </a:rPr>
              <a:t> </a:t>
            </a:r>
            <a:r>
              <a:rPr lang="en-US" altLang="zh-CN" i="1" dirty="0">
                <a:latin typeface="Calibri" pitchFamily="34" charset="0"/>
              </a:rPr>
              <a:t>First-Out</a:t>
            </a:r>
            <a:endParaRPr lang="en-US" i="1" dirty="0">
              <a:latin typeface="Calibri" pitchFamily="34" charset="0"/>
            </a:endParaRPr>
          </a:p>
        </p:txBody>
      </p:sp>
    </p:spTree>
    <p:extLst>
      <p:ext uri="{BB962C8B-B14F-4D97-AF65-F5344CB8AC3E}">
        <p14:creationId xmlns:p14="http://schemas.microsoft.com/office/powerpoint/2010/main" val="29480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8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8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7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8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78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78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78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78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77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78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78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77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9776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9784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978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9783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9775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978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77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78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78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78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776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79784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79776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97879"/>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9775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9784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79788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77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784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78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978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77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9784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9787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9787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77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784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9787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9776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97848"/>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79776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7978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7882"/>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797848"/>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79776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79784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79776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7978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9784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79788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97887"/>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797847"/>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797854"/>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97844"/>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9"/>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9776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7978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9785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79782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9782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9787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9784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9787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9787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9785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79785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9785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97876"/>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8"/>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97852"/>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97858"/>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79788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7889"/>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797852"/>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7978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797850"/>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797857"/>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17"/>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18"/>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79785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797851"/>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57" grpId="0" animBg="1"/>
      <p:bldP spid="797758" grpId="0" animBg="1"/>
      <p:bldP spid="797758" grpId="1" animBg="1"/>
      <p:bldP spid="797759" grpId="0" animBg="1"/>
      <p:bldP spid="797759" grpId="1" animBg="1"/>
      <p:bldP spid="797760" grpId="0" animBg="1"/>
      <p:bldP spid="797760" grpId="1" animBg="1"/>
      <p:bldP spid="797761" grpId="0" animBg="1"/>
      <p:bldP spid="797761" grpId="1" animBg="1"/>
      <p:bldP spid="797762" grpId="0" animBg="1"/>
      <p:bldP spid="797763" grpId="0" animBg="1"/>
      <p:bldP spid="797763" grpId="1" animBg="1"/>
      <p:bldP spid="797764" grpId="0" animBg="1"/>
      <p:bldP spid="797764" grpId="1" animBg="1"/>
      <p:bldP spid="797765" grpId="0" animBg="1"/>
      <p:bldP spid="797765" grpId="1" animBg="1"/>
      <p:bldP spid="797765" grpId="2" animBg="1"/>
      <p:bldP spid="797828" grpId="0" animBg="1"/>
      <p:bldP spid="797837" grpId="0" animBg="1"/>
      <p:bldP spid="797838" grpId="0" animBg="1"/>
      <p:bldP spid="797839" grpId="0" animBg="1"/>
      <p:bldP spid="797839" grpId="1" animBg="1"/>
      <p:bldP spid="797840" grpId="0" animBg="1"/>
      <p:bldP spid="797840" grpId="1" animBg="1"/>
      <p:bldP spid="797841" grpId="0" animBg="1"/>
      <p:bldP spid="797842" grpId="0" animBg="1"/>
      <p:bldP spid="797842" grpId="1" animBg="1"/>
      <p:bldP spid="797843" grpId="0" animBg="1"/>
      <p:bldP spid="797843" grpId="1" animBg="1"/>
      <p:bldP spid="797844" grpId="0" animBg="1"/>
      <p:bldP spid="797844" grpId="1" animBg="1"/>
      <p:bldP spid="797845" grpId="0" animBg="1"/>
      <p:bldP spid="797846" grpId="0" animBg="1"/>
      <p:bldP spid="797846" grpId="1" animBg="1"/>
      <p:bldP spid="797847" grpId="0" animBg="1"/>
      <p:bldP spid="797847" grpId="1" animBg="1"/>
      <p:bldP spid="797848" grpId="0" animBg="1"/>
      <p:bldP spid="797848" grpId="1" animBg="1"/>
      <p:bldP spid="797849" grpId="0" animBg="1"/>
      <p:bldP spid="797850" grpId="0" animBg="1"/>
      <p:bldP spid="797850" grpId="1" animBg="1"/>
      <p:bldP spid="797851" grpId="0" animBg="1"/>
      <p:bldP spid="797852" grpId="0" animBg="1"/>
      <p:bldP spid="797852" grpId="1" animBg="1"/>
      <p:bldP spid="797853" grpId="0" animBg="1"/>
      <p:bldP spid="797854" grpId="0" animBg="1"/>
      <p:bldP spid="797854" grpId="1" animBg="1"/>
      <p:bldP spid="797855" grpId="0" animBg="1"/>
      <p:bldP spid="797856" grpId="0" animBg="1"/>
      <p:bldP spid="797857" grpId="0" animBg="1"/>
      <p:bldP spid="797857" grpId="1" animBg="1"/>
      <p:bldP spid="797858" grpId="0" animBg="1"/>
      <p:bldP spid="797858" grpId="1" animBg="1"/>
      <p:bldP spid="797860" grpId="0" animBg="1"/>
      <p:bldP spid="797861" grpId="0" animBg="1"/>
      <p:bldP spid="797862" grpId="0" animBg="1"/>
      <p:bldP spid="797863" grpId="0" animBg="1"/>
      <p:bldP spid="797864" grpId="0" animBg="1"/>
      <p:bldP spid="797865" grpId="0" animBg="1"/>
      <p:bldP spid="797866" grpId="0" animBg="1"/>
      <p:bldP spid="797867" grpId="0" animBg="1"/>
      <p:bldP spid="797868" grpId="0" animBg="1"/>
      <p:bldP spid="797869" grpId="0" animBg="1"/>
      <p:bldP spid="797870" grpId="0" animBg="1"/>
      <p:bldP spid="797871" grpId="0" animBg="1"/>
      <p:bldP spid="797872" grpId="0" animBg="1"/>
      <p:bldP spid="797873" grpId="0" animBg="1"/>
      <p:bldP spid="797874" grpId="0" animBg="1"/>
      <p:bldP spid="797875" grpId="0" animBg="1"/>
      <p:bldP spid="797876" grpId="0" animBg="1"/>
      <p:bldP spid="797877" grpId="0" animBg="1"/>
      <p:bldP spid="797878" grpId="0" animBg="1"/>
      <p:bldP spid="797879" grpId="0" animBg="1"/>
      <p:bldP spid="797880" grpId="0" animBg="1"/>
      <p:bldP spid="797881" grpId="0" animBg="1"/>
      <p:bldP spid="797882" grpId="0" animBg="1"/>
      <p:bldP spid="797886" grpId="0" animBg="1"/>
      <p:bldP spid="797887" grpId="0" animBg="1"/>
      <p:bldP spid="797888" grpId="0" animBg="1"/>
      <p:bldP spid="79788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1 (3 points): Finding a Fixed Food Dot using Depth First Search</a:t>
            </a:r>
            <a:endParaRPr kumimoji="1" lang="zh-CN" altLang="en-US" dirty="0"/>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http://inst.cs.berkeley.edu/~cs188/sp20/project1/#question-1-3-points-finding-a-fixed-food-dot-using-depth-first-search</a:t>
            </a:r>
            <a:endParaRPr kumimoji="1" lang="en-US" altLang="zh-CN" dirty="0"/>
          </a:p>
          <a:p>
            <a:endParaRPr kumimoji="1" lang="zh-CN" altLang="en-US" dirty="0"/>
          </a:p>
        </p:txBody>
      </p:sp>
    </p:spTree>
    <p:extLst>
      <p:ext uri="{BB962C8B-B14F-4D97-AF65-F5344CB8AC3E}">
        <p14:creationId xmlns:p14="http://schemas.microsoft.com/office/powerpoint/2010/main" val="210937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a:t>
            </a:r>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600" y="457200"/>
            <a:ext cx="7802880" cy="5852160"/>
          </a:xfrm>
          <a:prstGeom prst="rect">
            <a:avLst/>
          </a:prstGeom>
          <a:noFill/>
        </p:spPr>
      </p:pic>
    </p:spTree>
    <p:extLst>
      <p:ext uri="{BB962C8B-B14F-4D97-AF65-F5344CB8AC3E}">
        <p14:creationId xmlns:p14="http://schemas.microsoft.com/office/powerpoint/2010/main" val="2842119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Breadth-First Search</a:t>
            </a:r>
          </a:p>
        </p:txBody>
      </p:sp>
      <p:grpSp>
        <p:nvGrpSpPr>
          <p:cNvPr id="20483" name="Group 3"/>
          <p:cNvGrpSpPr>
            <a:grpSpLocks/>
          </p:cNvGrpSpPr>
          <p:nvPr/>
        </p:nvGrpSpPr>
        <p:grpSpPr bwMode="auto">
          <a:xfrm>
            <a:off x="3219447" y="3498853"/>
            <a:ext cx="5486400" cy="3355591"/>
            <a:chOff x="48" y="2332"/>
            <a:chExt cx="3456" cy="2406"/>
          </a:xfrm>
        </p:grpSpPr>
        <p:sp>
          <p:nvSpPr>
            <p:cNvPr id="20539"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20540" name="Text Box 5"/>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0541" name="Text Box 6"/>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20542" name="Text Box 7"/>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20543" name="Text Box 8"/>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44" name="Text Box 9"/>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0545" name="Text Box 10"/>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20546" name="AutoShape 11"/>
            <p:cNvCxnSpPr>
              <a:cxnSpLocks noChangeShapeType="1"/>
              <a:stCxn id="20542" idx="2"/>
              <a:endCxn id="20541"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20547" name="AutoShape 12"/>
            <p:cNvCxnSpPr>
              <a:cxnSpLocks noChangeShapeType="1"/>
              <a:stCxn id="20542" idx="2"/>
              <a:endCxn id="20545" idx="0"/>
            </p:cNvCxnSpPr>
            <p:nvPr/>
          </p:nvCxnSpPr>
          <p:spPr bwMode="auto">
            <a:xfrm>
              <a:off x="504" y="2953"/>
              <a:ext cx="96" cy="80"/>
            </a:xfrm>
            <a:prstGeom prst="straightConnector1">
              <a:avLst/>
            </a:prstGeom>
            <a:noFill/>
            <a:ln w="9525">
              <a:solidFill>
                <a:schemeClr val="tx1"/>
              </a:solidFill>
              <a:round/>
              <a:headEnd/>
              <a:tailEnd/>
            </a:ln>
          </p:spPr>
        </p:cxnSp>
        <p:cxnSp>
          <p:nvCxnSpPr>
            <p:cNvPr id="20548" name="AutoShape 13"/>
            <p:cNvCxnSpPr>
              <a:cxnSpLocks noChangeShapeType="1"/>
              <a:stCxn id="20541" idx="2"/>
              <a:endCxn id="20540" idx="0"/>
            </p:cNvCxnSpPr>
            <p:nvPr/>
          </p:nvCxnSpPr>
          <p:spPr bwMode="auto">
            <a:xfrm>
              <a:off x="168" y="3298"/>
              <a:ext cx="0" cy="119"/>
            </a:xfrm>
            <a:prstGeom prst="straightConnector1">
              <a:avLst/>
            </a:prstGeom>
            <a:noFill/>
            <a:ln w="9525">
              <a:solidFill>
                <a:schemeClr val="tx1"/>
              </a:solidFill>
              <a:round/>
              <a:headEnd/>
              <a:tailEnd/>
            </a:ln>
          </p:spPr>
        </p:cxnSp>
        <p:cxnSp>
          <p:nvCxnSpPr>
            <p:cNvPr id="20549" name="AutoShape 14"/>
            <p:cNvCxnSpPr>
              <a:cxnSpLocks noChangeShapeType="1"/>
              <a:stCxn id="20545" idx="2"/>
              <a:endCxn id="20544" idx="0"/>
            </p:cNvCxnSpPr>
            <p:nvPr/>
          </p:nvCxnSpPr>
          <p:spPr bwMode="auto">
            <a:xfrm>
              <a:off x="600" y="3298"/>
              <a:ext cx="0" cy="119"/>
            </a:xfrm>
            <a:prstGeom prst="straightConnector1">
              <a:avLst/>
            </a:prstGeom>
            <a:noFill/>
            <a:ln w="9525">
              <a:solidFill>
                <a:schemeClr val="tx1"/>
              </a:solidFill>
              <a:round/>
              <a:headEnd/>
              <a:tailEnd/>
            </a:ln>
          </p:spPr>
        </p:cxnSp>
        <p:grpSp>
          <p:nvGrpSpPr>
            <p:cNvPr id="20550" name="Group 15"/>
            <p:cNvGrpSpPr>
              <a:grpSpLocks/>
            </p:cNvGrpSpPr>
            <p:nvPr/>
          </p:nvGrpSpPr>
          <p:grpSpPr bwMode="auto">
            <a:xfrm>
              <a:off x="1776" y="2640"/>
              <a:ext cx="1104" cy="1714"/>
              <a:chOff x="1152" y="2640"/>
              <a:chExt cx="1104" cy="1714"/>
            </a:xfrm>
          </p:grpSpPr>
          <p:sp>
            <p:nvSpPr>
              <p:cNvPr id="20577" name="Text Box 16"/>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0578" name="Text Box 17"/>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79" name="Text Box 18"/>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0580" name="Text Box 19"/>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0581" name="Text Box 20"/>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0582" name="Text Box 21"/>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83" name="Text Box 22"/>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84" name="Text Box 23"/>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0585"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0586" name="Text Box 25"/>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0587" name="AutoShape 26"/>
              <p:cNvCxnSpPr>
                <a:cxnSpLocks noChangeShapeType="1"/>
                <a:stCxn id="20577" idx="2"/>
                <a:endCxn id="20579"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0588" name="AutoShape 27"/>
              <p:cNvCxnSpPr>
                <a:cxnSpLocks noChangeShapeType="1"/>
                <a:stCxn id="20577" idx="2"/>
                <a:endCxn id="20581" idx="0"/>
              </p:cNvCxnSpPr>
              <p:nvPr/>
            </p:nvCxnSpPr>
            <p:spPr bwMode="auto">
              <a:xfrm>
                <a:off x="1656" y="2905"/>
                <a:ext cx="192" cy="119"/>
              </a:xfrm>
              <a:prstGeom prst="straightConnector1">
                <a:avLst/>
              </a:prstGeom>
              <a:noFill/>
              <a:ln w="9525">
                <a:solidFill>
                  <a:schemeClr val="tx1"/>
                </a:solidFill>
                <a:round/>
                <a:headEnd/>
                <a:tailEnd/>
              </a:ln>
            </p:spPr>
          </p:cxnSp>
          <p:cxnSp>
            <p:nvCxnSpPr>
              <p:cNvPr id="20589" name="AutoShape 28"/>
              <p:cNvCxnSpPr>
                <a:cxnSpLocks noChangeShapeType="1"/>
                <a:stCxn id="20579" idx="2"/>
                <a:endCxn id="20578"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0590" name="AutoShape 29"/>
              <p:cNvCxnSpPr>
                <a:cxnSpLocks noChangeShapeType="1"/>
                <a:stCxn id="20579" idx="2"/>
                <a:endCxn id="20582" idx="0"/>
              </p:cNvCxnSpPr>
              <p:nvPr/>
            </p:nvCxnSpPr>
            <p:spPr bwMode="auto">
              <a:xfrm>
                <a:off x="1416" y="3289"/>
                <a:ext cx="144" cy="119"/>
              </a:xfrm>
              <a:prstGeom prst="straightConnector1">
                <a:avLst/>
              </a:prstGeom>
              <a:noFill/>
              <a:ln w="9525">
                <a:solidFill>
                  <a:schemeClr val="tx1"/>
                </a:solidFill>
                <a:round/>
                <a:headEnd/>
                <a:tailEnd/>
              </a:ln>
            </p:spPr>
          </p:cxnSp>
          <p:cxnSp>
            <p:nvCxnSpPr>
              <p:cNvPr id="20591" name="AutoShape 30"/>
              <p:cNvCxnSpPr>
                <a:cxnSpLocks noChangeShapeType="1"/>
                <a:stCxn id="20581" idx="2"/>
                <a:endCxn id="20580" idx="0"/>
              </p:cNvCxnSpPr>
              <p:nvPr/>
            </p:nvCxnSpPr>
            <p:spPr bwMode="auto">
              <a:xfrm>
                <a:off x="1848" y="3289"/>
                <a:ext cx="0" cy="119"/>
              </a:xfrm>
              <a:prstGeom prst="straightConnector1">
                <a:avLst/>
              </a:prstGeom>
              <a:noFill/>
              <a:ln w="9525">
                <a:solidFill>
                  <a:schemeClr val="tx1"/>
                </a:solidFill>
                <a:round/>
                <a:headEnd/>
                <a:tailEnd/>
              </a:ln>
            </p:spPr>
          </p:cxnSp>
          <p:cxnSp>
            <p:nvCxnSpPr>
              <p:cNvPr id="20592" name="AutoShape 31"/>
              <p:cNvCxnSpPr>
                <a:cxnSpLocks noChangeShapeType="1"/>
                <a:stCxn id="20578" idx="2"/>
                <a:endCxn id="20583" idx="0"/>
              </p:cNvCxnSpPr>
              <p:nvPr/>
            </p:nvCxnSpPr>
            <p:spPr bwMode="auto">
              <a:xfrm>
                <a:off x="1272" y="3673"/>
                <a:ext cx="0" cy="80"/>
              </a:xfrm>
              <a:prstGeom prst="straightConnector1">
                <a:avLst/>
              </a:prstGeom>
              <a:noFill/>
              <a:ln w="9525">
                <a:solidFill>
                  <a:schemeClr val="tx1"/>
                </a:solidFill>
                <a:round/>
                <a:headEnd/>
                <a:tailEnd/>
              </a:ln>
            </p:spPr>
          </p:cxnSp>
          <p:cxnSp>
            <p:nvCxnSpPr>
              <p:cNvPr id="20593" name="AutoShape 32"/>
              <p:cNvCxnSpPr>
                <a:cxnSpLocks noChangeShapeType="1"/>
                <a:stCxn id="20580" idx="2"/>
                <a:endCxn id="20584"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0594" name="AutoShape 33"/>
              <p:cNvCxnSpPr>
                <a:cxnSpLocks noChangeShapeType="1"/>
                <a:stCxn id="20580" idx="2"/>
                <a:endCxn id="20585" idx="0"/>
              </p:cNvCxnSpPr>
              <p:nvPr/>
            </p:nvCxnSpPr>
            <p:spPr bwMode="auto">
              <a:xfrm>
                <a:off x="1848" y="3673"/>
                <a:ext cx="168" cy="119"/>
              </a:xfrm>
              <a:prstGeom prst="straightConnector1">
                <a:avLst/>
              </a:prstGeom>
              <a:noFill/>
              <a:ln w="9525">
                <a:solidFill>
                  <a:schemeClr val="tx1"/>
                </a:solidFill>
                <a:round/>
                <a:headEnd/>
                <a:tailEnd/>
              </a:ln>
            </p:spPr>
          </p:cxnSp>
          <p:cxnSp>
            <p:nvCxnSpPr>
              <p:cNvPr id="20595" name="AutoShape 34"/>
              <p:cNvCxnSpPr>
                <a:cxnSpLocks noChangeShapeType="1"/>
                <a:stCxn id="20584" idx="2"/>
                <a:endCxn id="20586" idx="0"/>
              </p:cNvCxnSpPr>
              <p:nvPr/>
            </p:nvCxnSpPr>
            <p:spPr bwMode="auto">
              <a:xfrm>
                <a:off x="1704" y="4018"/>
                <a:ext cx="0" cy="71"/>
              </a:xfrm>
              <a:prstGeom prst="straightConnector1">
                <a:avLst/>
              </a:prstGeom>
              <a:noFill/>
              <a:ln w="9525">
                <a:solidFill>
                  <a:schemeClr val="tx1"/>
                </a:solidFill>
                <a:round/>
                <a:headEnd/>
                <a:tailEnd/>
              </a:ln>
            </p:spPr>
          </p:cxnSp>
        </p:grpSp>
        <p:sp>
          <p:nvSpPr>
            <p:cNvPr id="20551" name="Text Box 35"/>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20552" name="AutoShape 36"/>
            <p:cNvCxnSpPr>
              <a:cxnSpLocks noChangeShapeType="1"/>
              <a:stCxn id="20543" idx="2"/>
              <a:endCxn id="20551" idx="0"/>
            </p:cNvCxnSpPr>
            <p:nvPr/>
          </p:nvCxnSpPr>
          <p:spPr bwMode="auto">
            <a:xfrm>
              <a:off x="3384" y="2905"/>
              <a:ext cx="0" cy="89"/>
            </a:xfrm>
            <a:prstGeom prst="straightConnector1">
              <a:avLst/>
            </a:prstGeom>
            <a:noFill/>
            <a:ln w="9525">
              <a:solidFill>
                <a:schemeClr val="tx1"/>
              </a:solidFill>
              <a:round/>
              <a:headEnd/>
              <a:tailEnd/>
            </a:ln>
          </p:spPr>
        </p:cxnSp>
        <p:grpSp>
          <p:nvGrpSpPr>
            <p:cNvPr id="20553" name="Group 37"/>
            <p:cNvGrpSpPr>
              <a:grpSpLocks/>
            </p:cNvGrpSpPr>
            <p:nvPr/>
          </p:nvGrpSpPr>
          <p:grpSpPr bwMode="auto">
            <a:xfrm>
              <a:off x="624" y="3024"/>
              <a:ext cx="1104" cy="1714"/>
              <a:chOff x="1152" y="2640"/>
              <a:chExt cx="1104" cy="1714"/>
            </a:xfrm>
          </p:grpSpPr>
          <p:sp>
            <p:nvSpPr>
              <p:cNvPr id="20558" name="Text Box 38"/>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0559" name="Text Box 39"/>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60" name="Text Box 40"/>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0561" name="Text Box 41"/>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0562" name="Text Box 42"/>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0563" name="Text Box 43"/>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64" name="Text Box 44"/>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65" name="Text Box 45"/>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0566"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i="1" dirty="0"/>
                  <a:t>G</a:t>
                </a:r>
              </a:p>
            </p:txBody>
          </p:sp>
          <p:sp>
            <p:nvSpPr>
              <p:cNvPr id="20567" name="Text Box 47"/>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0568" name="AutoShape 48"/>
              <p:cNvCxnSpPr>
                <a:cxnSpLocks noChangeShapeType="1"/>
                <a:stCxn id="20558" idx="2"/>
                <a:endCxn id="20560"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0569" name="AutoShape 49"/>
              <p:cNvCxnSpPr>
                <a:cxnSpLocks noChangeShapeType="1"/>
                <a:stCxn id="20558" idx="2"/>
                <a:endCxn id="20562" idx="0"/>
              </p:cNvCxnSpPr>
              <p:nvPr/>
            </p:nvCxnSpPr>
            <p:spPr bwMode="auto">
              <a:xfrm>
                <a:off x="1656" y="2905"/>
                <a:ext cx="192" cy="119"/>
              </a:xfrm>
              <a:prstGeom prst="straightConnector1">
                <a:avLst/>
              </a:prstGeom>
              <a:noFill/>
              <a:ln w="9525">
                <a:solidFill>
                  <a:schemeClr val="tx1"/>
                </a:solidFill>
                <a:round/>
                <a:headEnd/>
                <a:tailEnd/>
              </a:ln>
            </p:spPr>
          </p:cxnSp>
          <p:cxnSp>
            <p:nvCxnSpPr>
              <p:cNvPr id="20570" name="AutoShape 50"/>
              <p:cNvCxnSpPr>
                <a:cxnSpLocks noChangeShapeType="1"/>
                <a:stCxn id="20560" idx="2"/>
                <a:endCxn id="20559"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0571" name="AutoShape 51"/>
              <p:cNvCxnSpPr>
                <a:cxnSpLocks noChangeShapeType="1"/>
                <a:stCxn id="20560" idx="2"/>
                <a:endCxn id="20563" idx="0"/>
              </p:cNvCxnSpPr>
              <p:nvPr/>
            </p:nvCxnSpPr>
            <p:spPr bwMode="auto">
              <a:xfrm>
                <a:off x="1416" y="3289"/>
                <a:ext cx="144" cy="119"/>
              </a:xfrm>
              <a:prstGeom prst="straightConnector1">
                <a:avLst/>
              </a:prstGeom>
              <a:noFill/>
              <a:ln w="9525">
                <a:solidFill>
                  <a:schemeClr val="tx1"/>
                </a:solidFill>
                <a:round/>
                <a:headEnd/>
                <a:tailEnd/>
              </a:ln>
            </p:spPr>
          </p:cxnSp>
          <p:cxnSp>
            <p:nvCxnSpPr>
              <p:cNvPr id="20572" name="AutoShape 52"/>
              <p:cNvCxnSpPr>
                <a:cxnSpLocks noChangeShapeType="1"/>
                <a:stCxn id="20562" idx="2"/>
                <a:endCxn id="20561" idx="0"/>
              </p:cNvCxnSpPr>
              <p:nvPr/>
            </p:nvCxnSpPr>
            <p:spPr bwMode="auto">
              <a:xfrm>
                <a:off x="1848" y="3289"/>
                <a:ext cx="0" cy="119"/>
              </a:xfrm>
              <a:prstGeom prst="straightConnector1">
                <a:avLst/>
              </a:prstGeom>
              <a:noFill/>
              <a:ln w="9525">
                <a:solidFill>
                  <a:schemeClr val="tx1"/>
                </a:solidFill>
                <a:round/>
                <a:headEnd/>
                <a:tailEnd/>
              </a:ln>
            </p:spPr>
          </p:cxnSp>
          <p:cxnSp>
            <p:nvCxnSpPr>
              <p:cNvPr id="20573" name="AutoShape 53"/>
              <p:cNvCxnSpPr>
                <a:cxnSpLocks noChangeShapeType="1"/>
                <a:stCxn id="20559" idx="2"/>
                <a:endCxn id="20564" idx="0"/>
              </p:cNvCxnSpPr>
              <p:nvPr/>
            </p:nvCxnSpPr>
            <p:spPr bwMode="auto">
              <a:xfrm>
                <a:off x="1272" y="3673"/>
                <a:ext cx="0" cy="80"/>
              </a:xfrm>
              <a:prstGeom prst="straightConnector1">
                <a:avLst/>
              </a:prstGeom>
              <a:noFill/>
              <a:ln w="9525">
                <a:solidFill>
                  <a:schemeClr val="tx1"/>
                </a:solidFill>
                <a:round/>
                <a:headEnd/>
                <a:tailEnd/>
              </a:ln>
            </p:spPr>
          </p:cxnSp>
          <p:cxnSp>
            <p:nvCxnSpPr>
              <p:cNvPr id="20574" name="AutoShape 54"/>
              <p:cNvCxnSpPr>
                <a:cxnSpLocks noChangeShapeType="1"/>
                <a:stCxn id="20561" idx="2"/>
                <a:endCxn id="20565"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0575" name="AutoShape 55"/>
              <p:cNvCxnSpPr>
                <a:cxnSpLocks noChangeShapeType="1"/>
                <a:stCxn id="20561" idx="2"/>
                <a:endCxn id="20566" idx="0"/>
              </p:cNvCxnSpPr>
              <p:nvPr/>
            </p:nvCxnSpPr>
            <p:spPr bwMode="auto">
              <a:xfrm>
                <a:off x="1848" y="3673"/>
                <a:ext cx="168" cy="119"/>
              </a:xfrm>
              <a:prstGeom prst="straightConnector1">
                <a:avLst/>
              </a:prstGeom>
              <a:noFill/>
              <a:ln w="9525">
                <a:solidFill>
                  <a:schemeClr val="tx1"/>
                </a:solidFill>
                <a:round/>
                <a:headEnd/>
                <a:tailEnd/>
              </a:ln>
            </p:spPr>
          </p:cxnSp>
          <p:cxnSp>
            <p:nvCxnSpPr>
              <p:cNvPr id="20576" name="AutoShape 56"/>
              <p:cNvCxnSpPr>
                <a:cxnSpLocks noChangeShapeType="1"/>
                <a:stCxn id="20565" idx="2"/>
                <a:endCxn id="20567" idx="0"/>
              </p:cNvCxnSpPr>
              <p:nvPr/>
            </p:nvCxnSpPr>
            <p:spPr bwMode="auto">
              <a:xfrm>
                <a:off x="1704" y="4018"/>
                <a:ext cx="0" cy="71"/>
              </a:xfrm>
              <a:prstGeom prst="straightConnector1">
                <a:avLst/>
              </a:prstGeom>
              <a:noFill/>
              <a:ln w="9525">
                <a:solidFill>
                  <a:schemeClr val="tx1"/>
                </a:solidFill>
                <a:round/>
                <a:headEnd/>
                <a:tailEnd/>
              </a:ln>
            </p:spPr>
          </p:cxnSp>
        </p:grpSp>
        <p:cxnSp>
          <p:nvCxnSpPr>
            <p:cNvPr id="20554" name="AutoShape 57"/>
            <p:cNvCxnSpPr>
              <a:cxnSpLocks noChangeShapeType="1"/>
              <a:stCxn id="20542" idx="2"/>
              <a:endCxn id="20558" idx="0"/>
            </p:cNvCxnSpPr>
            <p:nvPr/>
          </p:nvCxnSpPr>
          <p:spPr bwMode="auto">
            <a:xfrm>
              <a:off x="504" y="2953"/>
              <a:ext cx="624" cy="71"/>
            </a:xfrm>
            <a:prstGeom prst="straightConnector1">
              <a:avLst/>
            </a:prstGeom>
            <a:noFill/>
            <a:ln w="9525">
              <a:solidFill>
                <a:schemeClr val="tx1"/>
              </a:solidFill>
              <a:round/>
              <a:headEnd/>
              <a:tailEnd/>
            </a:ln>
          </p:spPr>
        </p:cxnSp>
        <p:cxnSp>
          <p:nvCxnSpPr>
            <p:cNvPr id="20555" name="AutoShape 58"/>
            <p:cNvCxnSpPr>
              <a:cxnSpLocks noChangeShapeType="1"/>
              <a:stCxn id="20539" idx="2"/>
              <a:endCxn id="20542"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0556" name="AutoShape 59"/>
            <p:cNvCxnSpPr>
              <a:cxnSpLocks noChangeShapeType="1"/>
              <a:stCxn id="20539" idx="2"/>
              <a:endCxn id="20577" idx="0"/>
            </p:cNvCxnSpPr>
            <p:nvPr/>
          </p:nvCxnSpPr>
          <p:spPr bwMode="auto">
            <a:xfrm>
              <a:off x="2040" y="2575"/>
              <a:ext cx="240" cy="65"/>
            </a:xfrm>
            <a:prstGeom prst="straightConnector1">
              <a:avLst/>
            </a:prstGeom>
            <a:noFill/>
            <a:ln w="9525">
              <a:solidFill>
                <a:schemeClr val="tx1"/>
              </a:solidFill>
              <a:round/>
              <a:headEnd/>
              <a:tailEnd/>
            </a:ln>
          </p:spPr>
        </p:cxnSp>
        <p:cxnSp>
          <p:nvCxnSpPr>
            <p:cNvPr id="20557" name="AutoShape 60"/>
            <p:cNvCxnSpPr>
              <a:cxnSpLocks noChangeShapeType="1"/>
              <a:stCxn id="20539" idx="2"/>
              <a:endCxn id="20543" idx="0"/>
            </p:cNvCxnSpPr>
            <p:nvPr/>
          </p:nvCxnSpPr>
          <p:spPr bwMode="auto">
            <a:xfrm>
              <a:off x="2040" y="2575"/>
              <a:ext cx="1344" cy="65"/>
            </a:xfrm>
            <a:prstGeom prst="straightConnector1">
              <a:avLst/>
            </a:prstGeom>
            <a:noFill/>
            <a:ln w="9525">
              <a:solidFill>
                <a:schemeClr val="tx1"/>
              </a:solidFill>
              <a:round/>
              <a:headEnd/>
              <a:tailEnd/>
            </a:ln>
          </p:spPr>
        </p:cxnSp>
      </p:grpSp>
      <p:grpSp>
        <p:nvGrpSpPr>
          <p:cNvPr id="20484" name="Group 61"/>
          <p:cNvGrpSpPr>
            <a:grpSpLocks/>
          </p:cNvGrpSpPr>
          <p:nvPr/>
        </p:nvGrpSpPr>
        <p:grpSpPr bwMode="auto">
          <a:xfrm>
            <a:off x="4589461" y="1358902"/>
            <a:ext cx="3030539" cy="1765300"/>
            <a:chOff x="624" y="1134"/>
            <a:chExt cx="4368" cy="2544"/>
          </a:xfrm>
        </p:grpSpPr>
        <p:sp>
          <p:nvSpPr>
            <p:cNvPr id="20511" name="AutoShape 62"/>
            <p:cNvSpPr>
              <a:spLocks noChangeArrowheads="1"/>
            </p:cNvSpPr>
            <p:nvPr/>
          </p:nvSpPr>
          <p:spPr bwMode="auto">
            <a:xfrm>
              <a:off x="624" y="2625"/>
              <a:ext cx="432" cy="439"/>
            </a:xfrm>
            <a:prstGeom prst="flowChartConnector">
              <a:avLst/>
            </a:prstGeom>
            <a:noFill/>
            <a:ln w="12700">
              <a:solidFill>
                <a:schemeClr val="tx1"/>
              </a:solidFill>
              <a:round/>
              <a:headEnd/>
              <a:tailEnd/>
            </a:ln>
          </p:spPr>
          <p:txBody>
            <a:bodyPr wrap="none" anchor="ctr"/>
            <a:lstStyle/>
            <a:p>
              <a:pPr algn="ctr"/>
              <a:r>
                <a:rPr lang="en-US" sz="1600" dirty="0"/>
                <a:t>S</a:t>
              </a:r>
            </a:p>
          </p:txBody>
        </p:sp>
        <p:sp>
          <p:nvSpPr>
            <p:cNvPr id="20512" name="AutoShape 63"/>
            <p:cNvSpPr>
              <a:spLocks noChangeArrowheads="1"/>
            </p:cNvSpPr>
            <p:nvPr/>
          </p:nvSpPr>
          <p:spPr bwMode="auto">
            <a:xfrm>
              <a:off x="4560" y="1134"/>
              <a:ext cx="432" cy="439"/>
            </a:xfrm>
            <a:prstGeom prst="flowChartConnector">
              <a:avLst/>
            </a:prstGeom>
            <a:noFill/>
            <a:ln w="12700">
              <a:solidFill>
                <a:schemeClr val="tx1"/>
              </a:solidFill>
              <a:round/>
              <a:headEnd/>
              <a:tailEnd/>
            </a:ln>
          </p:spPr>
          <p:txBody>
            <a:bodyPr wrap="none" anchor="ctr"/>
            <a:lstStyle/>
            <a:p>
              <a:pPr algn="ctr"/>
              <a:r>
                <a:rPr lang="en-US"/>
                <a:t>G</a:t>
              </a:r>
            </a:p>
          </p:txBody>
        </p:sp>
        <p:sp>
          <p:nvSpPr>
            <p:cNvPr id="20513" name="AutoShape 64"/>
            <p:cNvSpPr>
              <a:spLocks noChangeArrowheads="1"/>
            </p:cNvSpPr>
            <p:nvPr/>
          </p:nvSpPr>
          <p:spPr bwMode="auto">
            <a:xfrm>
              <a:off x="1878" y="2231"/>
              <a:ext cx="433" cy="438"/>
            </a:xfrm>
            <a:prstGeom prst="flowChartConnector">
              <a:avLst/>
            </a:prstGeom>
            <a:noFill/>
            <a:ln w="12700">
              <a:solidFill>
                <a:schemeClr val="tx1"/>
              </a:solidFill>
              <a:round/>
              <a:headEnd/>
              <a:tailEnd/>
            </a:ln>
          </p:spPr>
          <p:txBody>
            <a:bodyPr wrap="none" anchor="ctr"/>
            <a:lstStyle/>
            <a:p>
              <a:pPr algn="ctr"/>
              <a:r>
                <a:rPr lang="en-US" i="1"/>
                <a:t>d</a:t>
              </a:r>
            </a:p>
          </p:txBody>
        </p:sp>
        <p:sp>
          <p:nvSpPr>
            <p:cNvPr id="20514" name="AutoShape 65"/>
            <p:cNvSpPr>
              <a:spLocks noChangeArrowheads="1"/>
            </p:cNvSpPr>
            <p:nvPr/>
          </p:nvSpPr>
          <p:spPr bwMode="auto">
            <a:xfrm>
              <a:off x="970" y="1573"/>
              <a:ext cx="432" cy="438"/>
            </a:xfrm>
            <a:prstGeom prst="flowChartConnector">
              <a:avLst/>
            </a:prstGeom>
            <a:noFill/>
            <a:ln w="12700">
              <a:solidFill>
                <a:schemeClr val="tx1"/>
              </a:solidFill>
              <a:round/>
              <a:headEnd/>
              <a:tailEnd/>
            </a:ln>
          </p:spPr>
          <p:txBody>
            <a:bodyPr wrap="none" anchor="ctr"/>
            <a:lstStyle/>
            <a:p>
              <a:pPr algn="ctr"/>
              <a:r>
                <a:rPr lang="en-US" i="1"/>
                <a:t>b</a:t>
              </a:r>
            </a:p>
          </p:txBody>
        </p:sp>
        <p:sp>
          <p:nvSpPr>
            <p:cNvPr id="20515" name="AutoShape 66"/>
            <p:cNvSpPr>
              <a:spLocks noChangeArrowheads="1"/>
            </p:cNvSpPr>
            <p:nvPr/>
          </p:nvSpPr>
          <p:spPr bwMode="auto">
            <a:xfrm>
              <a:off x="1402" y="3108"/>
              <a:ext cx="433" cy="438"/>
            </a:xfrm>
            <a:prstGeom prst="flowChartConnector">
              <a:avLst/>
            </a:prstGeom>
            <a:noFill/>
            <a:ln w="12700">
              <a:solidFill>
                <a:schemeClr val="tx1"/>
              </a:solidFill>
              <a:round/>
              <a:headEnd/>
              <a:tailEnd/>
            </a:ln>
          </p:spPr>
          <p:txBody>
            <a:bodyPr wrap="none" anchor="ctr"/>
            <a:lstStyle/>
            <a:p>
              <a:pPr algn="ctr"/>
              <a:r>
                <a:rPr lang="en-US" i="1"/>
                <a:t>p</a:t>
              </a:r>
            </a:p>
          </p:txBody>
        </p:sp>
        <p:sp>
          <p:nvSpPr>
            <p:cNvPr id="20516" name="AutoShape 67"/>
            <p:cNvSpPr>
              <a:spLocks noChangeArrowheads="1"/>
            </p:cNvSpPr>
            <p:nvPr/>
          </p:nvSpPr>
          <p:spPr bwMode="auto">
            <a:xfrm>
              <a:off x="2440" y="3239"/>
              <a:ext cx="433" cy="439"/>
            </a:xfrm>
            <a:prstGeom prst="flowChartConnector">
              <a:avLst/>
            </a:prstGeom>
            <a:noFill/>
            <a:ln w="12700">
              <a:solidFill>
                <a:schemeClr val="tx1"/>
              </a:solidFill>
              <a:round/>
              <a:headEnd/>
              <a:tailEnd/>
            </a:ln>
          </p:spPr>
          <p:txBody>
            <a:bodyPr wrap="none" anchor="ctr"/>
            <a:lstStyle/>
            <a:p>
              <a:pPr algn="ctr"/>
              <a:r>
                <a:rPr lang="en-US" i="1"/>
                <a:t>q</a:t>
              </a:r>
            </a:p>
          </p:txBody>
        </p:sp>
        <p:sp>
          <p:nvSpPr>
            <p:cNvPr id="20517" name="AutoShape 68"/>
            <p:cNvSpPr>
              <a:spLocks noChangeArrowheads="1"/>
            </p:cNvSpPr>
            <p:nvPr/>
          </p:nvSpPr>
          <p:spPr bwMode="auto">
            <a:xfrm>
              <a:off x="2916" y="1529"/>
              <a:ext cx="433" cy="438"/>
            </a:xfrm>
            <a:prstGeom prst="flowChartConnector">
              <a:avLst/>
            </a:prstGeom>
            <a:noFill/>
            <a:ln w="12700">
              <a:solidFill>
                <a:schemeClr val="tx1"/>
              </a:solidFill>
              <a:round/>
              <a:headEnd/>
              <a:tailEnd/>
            </a:ln>
          </p:spPr>
          <p:txBody>
            <a:bodyPr wrap="none" anchor="ctr"/>
            <a:lstStyle/>
            <a:p>
              <a:pPr algn="ctr"/>
              <a:r>
                <a:rPr lang="en-US" i="1"/>
                <a:t>c</a:t>
              </a:r>
            </a:p>
          </p:txBody>
        </p:sp>
        <p:sp>
          <p:nvSpPr>
            <p:cNvPr id="20518" name="AutoShape 69"/>
            <p:cNvSpPr>
              <a:spLocks noChangeArrowheads="1"/>
            </p:cNvSpPr>
            <p:nvPr/>
          </p:nvSpPr>
          <p:spPr bwMode="auto">
            <a:xfrm>
              <a:off x="3522" y="2055"/>
              <a:ext cx="432" cy="439"/>
            </a:xfrm>
            <a:prstGeom prst="flowChartConnector">
              <a:avLst/>
            </a:prstGeom>
            <a:noFill/>
            <a:ln w="12700">
              <a:solidFill>
                <a:schemeClr val="tx1"/>
              </a:solidFill>
              <a:round/>
              <a:headEnd/>
              <a:tailEnd/>
            </a:ln>
          </p:spPr>
          <p:txBody>
            <a:bodyPr wrap="none" anchor="ctr"/>
            <a:lstStyle/>
            <a:p>
              <a:pPr algn="ctr"/>
              <a:r>
                <a:rPr lang="en-US" i="1"/>
                <a:t>e</a:t>
              </a:r>
            </a:p>
          </p:txBody>
        </p:sp>
        <p:sp>
          <p:nvSpPr>
            <p:cNvPr id="20519" name="AutoShape 70"/>
            <p:cNvSpPr>
              <a:spLocks noChangeArrowheads="1"/>
            </p:cNvSpPr>
            <p:nvPr/>
          </p:nvSpPr>
          <p:spPr bwMode="auto">
            <a:xfrm>
              <a:off x="3176" y="2669"/>
              <a:ext cx="432" cy="439"/>
            </a:xfrm>
            <a:prstGeom prst="flowChartConnector">
              <a:avLst/>
            </a:prstGeom>
            <a:noFill/>
            <a:ln w="12700">
              <a:solidFill>
                <a:schemeClr val="tx1"/>
              </a:solidFill>
              <a:round/>
              <a:headEnd/>
              <a:tailEnd/>
            </a:ln>
          </p:spPr>
          <p:txBody>
            <a:bodyPr wrap="none" anchor="ctr"/>
            <a:lstStyle/>
            <a:p>
              <a:pPr algn="ctr"/>
              <a:r>
                <a:rPr lang="en-US" i="1" dirty="0"/>
                <a:t>h</a:t>
              </a:r>
            </a:p>
          </p:txBody>
        </p:sp>
        <p:sp>
          <p:nvSpPr>
            <p:cNvPr id="20520" name="AutoShape 71"/>
            <p:cNvSpPr>
              <a:spLocks noChangeArrowheads="1"/>
            </p:cNvSpPr>
            <p:nvPr/>
          </p:nvSpPr>
          <p:spPr bwMode="auto">
            <a:xfrm>
              <a:off x="1748" y="1178"/>
              <a:ext cx="433" cy="438"/>
            </a:xfrm>
            <a:prstGeom prst="flowChartConnector">
              <a:avLst/>
            </a:prstGeom>
            <a:noFill/>
            <a:ln w="12700">
              <a:solidFill>
                <a:schemeClr val="tx1"/>
              </a:solidFill>
              <a:round/>
              <a:headEnd/>
              <a:tailEnd/>
            </a:ln>
          </p:spPr>
          <p:txBody>
            <a:bodyPr wrap="none" anchor="ctr"/>
            <a:lstStyle/>
            <a:p>
              <a:pPr algn="ctr"/>
              <a:r>
                <a:rPr lang="en-US" i="1"/>
                <a:t>a</a:t>
              </a:r>
            </a:p>
          </p:txBody>
        </p:sp>
        <p:sp>
          <p:nvSpPr>
            <p:cNvPr id="20521" name="AutoShape 72"/>
            <p:cNvSpPr>
              <a:spLocks noChangeArrowheads="1"/>
            </p:cNvSpPr>
            <p:nvPr/>
          </p:nvSpPr>
          <p:spPr bwMode="auto">
            <a:xfrm>
              <a:off x="4430" y="2318"/>
              <a:ext cx="432" cy="439"/>
            </a:xfrm>
            <a:prstGeom prst="flowChartConnector">
              <a:avLst/>
            </a:prstGeom>
            <a:noFill/>
            <a:ln w="12700">
              <a:solidFill>
                <a:schemeClr val="tx1"/>
              </a:solidFill>
              <a:round/>
              <a:headEnd/>
              <a:tailEnd/>
            </a:ln>
          </p:spPr>
          <p:txBody>
            <a:bodyPr wrap="none" anchor="ctr"/>
            <a:lstStyle/>
            <a:p>
              <a:pPr algn="ctr"/>
              <a:r>
                <a:rPr lang="en-US" i="1"/>
                <a:t>f</a:t>
              </a:r>
            </a:p>
          </p:txBody>
        </p:sp>
        <p:sp>
          <p:nvSpPr>
            <p:cNvPr id="20522" name="AutoShape 73"/>
            <p:cNvSpPr>
              <a:spLocks noChangeArrowheads="1"/>
            </p:cNvSpPr>
            <p:nvPr/>
          </p:nvSpPr>
          <p:spPr bwMode="auto">
            <a:xfrm>
              <a:off x="4257" y="3108"/>
              <a:ext cx="432" cy="438"/>
            </a:xfrm>
            <a:prstGeom prst="flowChartConnector">
              <a:avLst/>
            </a:prstGeom>
            <a:noFill/>
            <a:ln w="12700">
              <a:solidFill>
                <a:schemeClr val="tx1"/>
              </a:solidFill>
              <a:round/>
              <a:headEnd/>
              <a:tailEnd/>
            </a:ln>
          </p:spPr>
          <p:txBody>
            <a:bodyPr wrap="none" anchor="ctr"/>
            <a:lstStyle/>
            <a:p>
              <a:pPr algn="ctr"/>
              <a:r>
                <a:rPr lang="en-US" i="1"/>
                <a:t>r</a:t>
              </a:r>
            </a:p>
          </p:txBody>
        </p:sp>
        <p:cxnSp>
          <p:nvCxnSpPr>
            <p:cNvPr id="20523" name="AutoShape 74"/>
            <p:cNvCxnSpPr>
              <a:cxnSpLocks noChangeShapeType="1"/>
              <a:stCxn id="20511" idx="5"/>
              <a:endCxn id="20515" idx="2"/>
            </p:cNvCxnSpPr>
            <p:nvPr/>
          </p:nvCxnSpPr>
          <p:spPr bwMode="auto">
            <a:xfrm>
              <a:off x="993" y="3012"/>
              <a:ext cx="397" cy="315"/>
            </a:xfrm>
            <a:prstGeom prst="straightConnector1">
              <a:avLst/>
            </a:prstGeom>
            <a:noFill/>
            <a:ln w="9525">
              <a:solidFill>
                <a:schemeClr val="tx1"/>
              </a:solidFill>
              <a:round/>
              <a:headEnd/>
              <a:tailEnd type="triangle" w="med" len="med"/>
            </a:ln>
          </p:spPr>
        </p:cxnSp>
        <p:cxnSp>
          <p:nvCxnSpPr>
            <p:cNvPr id="20524" name="AutoShape 75"/>
            <p:cNvCxnSpPr>
              <a:cxnSpLocks noChangeShapeType="1"/>
              <a:stCxn id="20515" idx="5"/>
              <a:endCxn id="20516" idx="2"/>
            </p:cNvCxnSpPr>
            <p:nvPr/>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p:cNvCxnSpPr>
              <a:cxnSpLocks noChangeShapeType="1"/>
              <a:stCxn id="20519" idx="3"/>
              <a:endCxn id="20516" idx="7"/>
            </p:cNvCxnSpPr>
            <p:nvPr/>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p:cNvCxnSpPr>
              <a:cxnSpLocks noChangeShapeType="1"/>
              <a:stCxn id="20519" idx="2"/>
              <a:endCxn id="20515" idx="6"/>
            </p:cNvCxnSpPr>
            <p:nvPr/>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p:cNvCxnSpPr>
              <a:cxnSpLocks noChangeShapeType="1"/>
              <a:stCxn id="20518" idx="4"/>
              <a:endCxn id="20519" idx="7"/>
            </p:cNvCxnSpPr>
            <p:nvPr/>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p:cNvCxnSpPr>
              <a:cxnSpLocks noChangeShapeType="1"/>
              <a:stCxn id="20518" idx="5"/>
              <a:endCxn id="20522" idx="1"/>
            </p:cNvCxnSpPr>
            <p:nvPr/>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p:cNvCxnSpPr>
              <a:cxnSpLocks noChangeShapeType="1"/>
              <a:stCxn id="20522" idx="0"/>
              <a:endCxn id="20521" idx="4"/>
            </p:cNvCxnSpPr>
            <p:nvPr/>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p:cNvCxnSpPr>
              <a:cxnSpLocks noChangeShapeType="1"/>
              <a:stCxn id="20521" idx="0"/>
              <a:endCxn id="20512" idx="4"/>
            </p:cNvCxnSpPr>
            <p:nvPr/>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p:cNvCxnSpPr>
              <a:cxnSpLocks noChangeShapeType="1"/>
              <a:stCxn id="20511" idx="7"/>
            </p:cNvCxnSpPr>
            <p:nvPr/>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p:cNvCxnSpPr>
              <a:cxnSpLocks noChangeShapeType="1"/>
              <a:stCxn id="20513" idx="1"/>
              <a:endCxn id="20514" idx="5"/>
            </p:cNvCxnSpPr>
            <p:nvPr/>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p:cNvCxnSpPr>
              <a:cxnSpLocks noChangeShapeType="1"/>
              <a:endCxn id="20520" idx="2"/>
            </p:cNvCxnSpPr>
            <p:nvPr/>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p:cNvCxnSpPr>
              <a:cxnSpLocks noChangeShapeType="1"/>
              <a:stCxn id="20517" idx="2"/>
              <a:endCxn id="20520" idx="6"/>
            </p:cNvCxnSpPr>
            <p:nvPr/>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p:cNvCxnSpPr>
              <a:cxnSpLocks noChangeShapeType="1"/>
              <a:stCxn id="20513" idx="7"/>
              <a:endCxn id="20517" idx="3"/>
            </p:cNvCxnSpPr>
            <p:nvPr/>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p:cNvCxnSpPr>
              <a:cxnSpLocks noChangeShapeType="1"/>
              <a:stCxn id="20513" idx="6"/>
              <a:endCxn id="20518" idx="2"/>
            </p:cNvCxnSpPr>
            <p:nvPr/>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p:cNvCxnSpPr>
              <a:cxnSpLocks noChangeShapeType="1"/>
              <a:stCxn id="20521" idx="1"/>
              <a:endCxn id="20517" idx="6"/>
            </p:cNvCxnSpPr>
            <p:nvPr/>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p:cNvCxnSpPr>
              <a:cxnSpLocks noChangeShapeType="1"/>
              <a:stCxn id="20511" idx="6"/>
              <a:endCxn id="20518" idx="3"/>
            </p:cNvCxnSpPr>
            <p:nvPr/>
          </p:nvCxnSpPr>
          <p:spPr bwMode="auto">
            <a:xfrm flipV="1">
              <a:off x="1068" y="2442"/>
              <a:ext cx="2517" cy="403"/>
            </a:xfrm>
            <a:prstGeom prst="curvedConnector2">
              <a:avLst/>
            </a:prstGeom>
            <a:noFill/>
            <a:ln w="9525">
              <a:solidFill>
                <a:schemeClr val="tx1"/>
              </a:solidFill>
              <a:round/>
              <a:headEnd/>
              <a:tailEnd type="triangle" w="med" len="med"/>
            </a:ln>
          </p:spPr>
        </p:cxnSp>
      </p:grpSp>
      <p:grpSp>
        <p:nvGrpSpPr>
          <p:cNvPr id="6" name="Group 90"/>
          <p:cNvGrpSpPr>
            <a:grpSpLocks/>
          </p:cNvGrpSpPr>
          <p:nvPr/>
        </p:nvGrpSpPr>
        <p:grpSpPr bwMode="auto">
          <a:xfrm>
            <a:off x="1447802" y="3532194"/>
            <a:ext cx="7337425" cy="2325687"/>
            <a:chOff x="132" y="2225"/>
            <a:chExt cx="4622" cy="1465"/>
          </a:xfrm>
        </p:grpSpPr>
        <p:sp>
          <p:nvSpPr>
            <p:cNvPr id="20504" name="Rectangle 91"/>
            <p:cNvSpPr>
              <a:spLocks noChangeArrowheads="1"/>
            </p:cNvSpPr>
            <p:nvPr/>
          </p:nvSpPr>
          <p:spPr bwMode="auto">
            <a:xfrm>
              <a:off x="1142" y="2225"/>
              <a:ext cx="3611" cy="172"/>
            </a:xfrm>
            <a:prstGeom prst="rect">
              <a:avLst/>
            </a:prstGeom>
            <a:solidFill>
              <a:srgbClr val="FF0000">
                <a:alpha val="20000"/>
              </a:srgbClr>
            </a:solidFill>
            <a:ln w="9525">
              <a:noFill/>
              <a:miter lim="800000"/>
              <a:headEnd/>
              <a:tailEnd/>
            </a:ln>
          </p:spPr>
          <p:txBody>
            <a:bodyPr wrap="none" anchor="ctr"/>
            <a:lstStyle/>
            <a:p>
              <a:endParaRPr lang="en-US"/>
            </a:p>
          </p:txBody>
        </p:sp>
        <p:sp>
          <p:nvSpPr>
            <p:cNvPr id="20505" name="Rectangle 92"/>
            <p:cNvSpPr>
              <a:spLocks noChangeArrowheads="1"/>
            </p:cNvSpPr>
            <p:nvPr/>
          </p:nvSpPr>
          <p:spPr bwMode="auto">
            <a:xfrm>
              <a:off x="1138" y="2516"/>
              <a:ext cx="3611" cy="172"/>
            </a:xfrm>
            <a:prstGeom prst="rect">
              <a:avLst/>
            </a:prstGeom>
            <a:solidFill>
              <a:srgbClr val="FF6600">
                <a:alpha val="20000"/>
              </a:srgbClr>
            </a:solidFill>
            <a:ln w="9525">
              <a:noFill/>
              <a:miter lim="800000"/>
              <a:headEnd/>
              <a:tailEnd/>
            </a:ln>
          </p:spPr>
          <p:txBody>
            <a:bodyPr wrap="none" anchor="ctr"/>
            <a:lstStyle/>
            <a:p>
              <a:endParaRPr lang="en-US"/>
            </a:p>
          </p:txBody>
        </p:sp>
        <p:sp>
          <p:nvSpPr>
            <p:cNvPr id="20506" name="Rectangle 93"/>
            <p:cNvSpPr>
              <a:spLocks noChangeArrowheads="1"/>
            </p:cNvSpPr>
            <p:nvPr/>
          </p:nvSpPr>
          <p:spPr bwMode="auto">
            <a:xfrm>
              <a:off x="1143" y="2844"/>
              <a:ext cx="3611" cy="172"/>
            </a:xfrm>
            <a:prstGeom prst="rect">
              <a:avLst/>
            </a:prstGeom>
            <a:solidFill>
              <a:srgbClr val="008000">
                <a:alpha val="20000"/>
              </a:srgbClr>
            </a:solidFill>
            <a:ln w="9525">
              <a:noFill/>
              <a:miter lim="800000"/>
              <a:headEnd/>
              <a:tailEnd/>
            </a:ln>
          </p:spPr>
          <p:txBody>
            <a:bodyPr wrap="none" anchor="ctr"/>
            <a:lstStyle/>
            <a:p>
              <a:endParaRPr lang="en-US"/>
            </a:p>
          </p:txBody>
        </p:sp>
        <p:sp>
          <p:nvSpPr>
            <p:cNvPr id="20507" name="Rectangle 94"/>
            <p:cNvSpPr>
              <a:spLocks noChangeArrowheads="1"/>
            </p:cNvSpPr>
            <p:nvPr/>
          </p:nvSpPr>
          <p:spPr bwMode="auto">
            <a:xfrm>
              <a:off x="1139" y="3188"/>
              <a:ext cx="3607" cy="172"/>
            </a:xfrm>
            <a:prstGeom prst="rect">
              <a:avLst/>
            </a:prstGeom>
            <a:solidFill>
              <a:srgbClr val="0000FF">
                <a:alpha val="20000"/>
              </a:srgbClr>
            </a:solidFill>
            <a:ln w="9525">
              <a:noFill/>
              <a:miter lim="800000"/>
              <a:headEnd/>
              <a:tailEnd/>
            </a:ln>
          </p:spPr>
          <p:txBody>
            <a:bodyPr wrap="none" anchor="ctr"/>
            <a:lstStyle/>
            <a:p>
              <a:endParaRPr lang="en-US"/>
            </a:p>
          </p:txBody>
        </p:sp>
        <p:sp>
          <p:nvSpPr>
            <p:cNvPr id="20508" name="AutoShape 95"/>
            <p:cNvSpPr>
              <a:spLocks/>
            </p:cNvSpPr>
            <p:nvPr/>
          </p:nvSpPr>
          <p:spPr bwMode="auto">
            <a:xfrm>
              <a:off x="807" y="2236"/>
              <a:ext cx="178" cy="1450"/>
            </a:xfrm>
            <a:prstGeom prst="leftBrace">
              <a:avLst>
                <a:gd name="adj1" fmla="val 67884"/>
                <a:gd name="adj2" fmla="val 50000"/>
              </a:avLst>
            </a:prstGeom>
            <a:noFill/>
            <a:ln w="9525">
              <a:solidFill>
                <a:schemeClr val="tx1"/>
              </a:solidFill>
              <a:round/>
              <a:headEnd/>
              <a:tailEnd/>
            </a:ln>
          </p:spPr>
          <p:txBody>
            <a:bodyPr wrap="none" anchor="ctr"/>
            <a:lstStyle/>
            <a:p>
              <a:endParaRPr lang="en-US"/>
            </a:p>
          </p:txBody>
        </p:sp>
        <p:sp>
          <p:nvSpPr>
            <p:cNvPr id="20509" name="Text Box 96"/>
            <p:cNvSpPr txBox="1">
              <a:spLocks noChangeArrowheads="1"/>
            </p:cNvSpPr>
            <p:nvPr/>
          </p:nvSpPr>
          <p:spPr bwMode="auto">
            <a:xfrm>
              <a:off x="132" y="2693"/>
              <a:ext cx="602" cy="494"/>
            </a:xfrm>
            <a:prstGeom prst="rect">
              <a:avLst/>
            </a:prstGeom>
            <a:noFill/>
            <a:ln w="9525">
              <a:noFill/>
              <a:miter lim="800000"/>
              <a:headEnd/>
              <a:tailEnd/>
            </a:ln>
          </p:spPr>
          <p:txBody>
            <a:bodyPr>
              <a:spAutoFit/>
            </a:bodyPr>
            <a:lstStyle/>
            <a:p>
              <a:pPr algn="ctr">
                <a:spcBef>
                  <a:spcPct val="50000"/>
                </a:spcBef>
              </a:pPr>
              <a:r>
                <a:rPr lang="en-US"/>
                <a:t>Search</a:t>
              </a:r>
            </a:p>
            <a:p>
              <a:pPr algn="ctr">
                <a:spcBef>
                  <a:spcPct val="50000"/>
                </a:spcBef>
              </a:pPr>
              <a:r>
                <a:rPr lang="en-US"/>
                <a:t>Tiers</a:t>
              </a:r>
            </a:p>
          </p:txBody>
        </p:sp>
        <p:sp>
          <p:nvSpPr>
            <p:cNvPr id="20510" name="Rectangle 97"/>
            <p:cNvSpPr>
              <a:spLocks noChangeArrowheads="1"/>
            </p:cNvSpPr>
            <p:nvPr/>
          </p:nvSpPr>
          <p:spPr bwMode="auto">
            <a:xfrm>
              <a:off x="1143" y="3518"/>
              <a:ext cx="3607" cy="172"/>
            </a:xfrm>
            <a:prstGeom prst="rect">
              <a:avLst/>
            </a:prstGeom>
            <a:solidFill>
              <a:srgbClr val="CC00CC">
                <a:alpha val="20000"/>
              </a:srgbClr>
            </a:solidFill>
            <a:ln w="9525">
              <a:noFill/>
              <a:miter lim="800000"/>
              <a:headEnd/>
              <a:tailEnd/>
            </a:ln>
          </p:spPr>
          <p:txBody>
            <a:bodyPr wrap="none" anchor="ctr"/>
            <a:lstStyle/>
            <a:p>
              <a:endParaRPr lang="en-US"/>
            </a:p>
          </p:txBody>
        </p:sp>
      </p:grpSp>
      <p:sp>
        <p:nvSpPr>
          <p:cNvPr id="798818" name="Oval 98"/>
          <p:cNvSpPr>
            <a:spLocks noChangeArrowheads="1"/>
          </p:cNvSpPr>
          <p:nvPr/>
        </p:nvSpPr>
        <p:spPr bwMode="auto">
          <a:xfrm>
            <a:off x="6237287" y="35258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0487" name="Oval 99"/>
          <p:cNvSpPr>
            <a:spLocks noChangeArrowheads="1"/>
          </p:cNvSpPr>
          <p:nvPr/>
        </p:nvSpPr>
        <p:spPr bwMode="auto">
          <a:xfrm>
            <a:off x="6237287" y="35258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0" name="Oval 100"/>
          <p:cNvSpPr>
            <a:spLocks noChangeArrowheads="1"/>
          </p:cNvSpPr>
          <p:nvPr/>
        </p:nvSpPr>
        <p:spPr bwMode="auto">
          <a:xfrm>
            <a:off x="3808411" y="40211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1" name="Oval 101"/>
          <p:cNvSpPr>
            <a:spLocks noChangeArrowheads="1"/>
          </p:cNvSpPr>
          <p:nvPr/>
        </p:nvSpPr>
        <p:spPr bwMode="auto">
          <a:xfrm>
            <a:off x="6629402" y="3976688"/>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2" name="Oval 102"/>
          <p:cNvSpPr>
            <a:spLocks noChangeArrowheads="1"/>
          </p:cNvSpPr>
          <p:nvPr/>
        </p:nvSpPr>
        <p:spPr bwMode="auto">
          <a:xfrm>
            <a:off x="8380411" y="39909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3" name="Oval 103"/>
          <p:cNvSpPr>
            <a:spLocks noChangeArrowheads="1"/>
          </p:cNvSpPr>
          <p:nvPr/>
        </p:nvSpPr>
        <p:spPr bwMode="auto">
          <a:xfrm>
            <a:off x="3278184" y="4521205"/>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4" name="Oval 104"/>
          <p:cNvSpPr>
            <a:spLocks noChangeArrowheads="1"/>
          </p:cNvSpPr>
          <p:nvPr/>
        </p:nvSpPr>
        <p:spPr bwMode="auto">
          <a:xfrm>
            <a:off x="3952878" y="45132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5" name="Oval 105"/>
          <p:cNvSpPr>
            <a:spLocks noChangeArrowheads="1"/>
          </p:cNvSpPr>
          <p:nvPr/>
        </p:nvSpPr>
        <p:spPr bwMode="auto">
          <a:xfrm>
            <a:off x="4799011" y="4513263"/>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6" name="Oval 106"/>
          <p:cNvSpPr>
            <a:spLocks noChangeArrowheads="1"/>
          </p:cNvSpPr>
          <p:nvPr/>
        </p:nvSpPr>
        <p:spPr bwMode="auto">
          <a:xfrm>
            <a:off x="6243635" y="45053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7" name="Oval 107"/>
          <p:cNvSpPr>
            <a:spLocks noChangeArrowheads="1"/>
          </p:cNvSpPr>
          <p:nvPr/>
        </p:nvSpPr>
        <p:spPr bwMode="auto">
          <a:xfrm>
            <a:off x="6945311" y="45053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8" name="Oval 108"/>
          <p:cNvSpPr>
            <a:spLocks noChangeArrowheads="1"/>
          </p:cNvSpPr>
          <p:nvPr/>
        </p:nvSpPr>
        <p:spPr bwMode="auto">
          <a:xfrm>
            <a:off x="8378828" y="45053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9" name="Oval 109"/>
          <p:cNvSpPr>
            <a:spLocks noChangeArrowheads="1"/>
          </p:cNvSpPr>
          <p:nvPr/>
        </p:nvSpPr>
        <p:spPr bwMode="auto">
          <a:xfrm>
            <a:off x="3268660" y="50514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30" name="Oval 110"/>
          <p:cNvSpPr>
            <a:spLocks noChangeArrowheads="1"/>
          </p:cNvSpPr>
          <p:nvPr/>
        </p:nvSpPr>
        <p:spPr bwMode="auto">
          <a:xfrm>
            <a:off x="3808411" y="4019556"/>
            <a:ext cx="290512"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1" name="Oval 111"/>
          <p:cNvSpPr>
            <a:spLocks noChangeArrowheads="1"/>
          </p:cNvSpPr>
          <p:nvPr/>
        </p:nvSpPr>
        <p:spPr bwMode="auto">
          <a:xfrm>
            <a:off x="6632578" y="3978281"/>
            <a:ext cx="290513"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2" name="Oval 112"/>
          <p:cNvSpPr>
            <a:spLocks noChangeArrowheads="1"/>
          </p:cNvSpPr>
          <p:nvPr/>
        </p:nvSpPr>
        <p:spPr bwMode="auto">
          <a:xfrm>
            <a:off x="8382002" y="3995739"/>
            <a:ext cx="290513" cy="265112"/>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3" name="Oval 113"/>
          <p:cNvSpPr>
            <a:spLocks noChangeArrowheads="1"/>
          </p:cNvSpPr>
          <p:nvPr/>
        </p:nvSpPr>
        <p:spPr bwMode="auto">
          <a:xfrm>
            <a:off x="3281360" y="4516439"/>
            <a:ext cx="290512" cy="265112"/>
          </a:xfrm>
          <a:prstGeom prst="ellipse">
            <a:avLst/>
          </a:prstGeom>
          <a:solidFill>
            <a:srgbClr val="008000">
              <a:alpha val="20000"/>
            </a:srgbClr>
          </a:solidFill>
          <a:ln w="9525">
            <a:solidFill>
              <a:schemeClr val="tx1"/>
            </a:solidFill>
            <a:round/>
            <a:headEnd/>
            <a:tailEnd/>
          </a:ln>
        </p:spPr>
        <p:txBody>
          <a:bodyPr wrap="none" lIns="91432" tIns="45718" rIns="91432" bIns="45718" anchor="ctr"/>
          <a:lstStyle/>
          <a:p>
            <a:endParaRPr lang="en-US"/>
          </a:p>
        </p:txBody>
      </p:sp>
      <p:sp>
        <p:nvSpPr>
          <p:cNvPr id="20502" name="Line 114"/>
          <p:cNvSpPr>
            <a:spLocks noChangeShapeType="1"/>
          </p:cNvSpPr>
          <p:nvPr/>
        </p:nvSpPr>
        <p:spPr bwMode="auto">
          <a:xfrm>
            <a:off x="2" y="3371851"/>
            <a:ext cx="12192001" cy="0"/>
          </a:xfrm>
          <a:prstGeom prst="line">
            <a:avLst/>
          </a:prstGeom>
          <a:noFill/>
          <a:ln w="9525">
            <a:solidFill>
              <a:schemeClr val="tx1"/>
            </a:solidFill>
            <a:round/>
            <a:headEnd/>
            <a:tailEnd/>
          </a:ln>
        </p:spPr>
        <p:txBody>
          <a:bodyPr lIns="91432" tIns="45718" rIns="91432" bIns="45718"/>
          <a:lstStyle/>
          <a:p>
            <a:endParaRPr lang="en-US"/>
          </a:p>
        </p:txBody>
      </p:sp>
      <p:sp>
        <p:nvSpPr>
          <p:cNvPr id="20503" name="Text Box 115"/>
          <p:cNvSpPr txBox="1">
            <a:spLocks noChangeArrowheads="1"/>
          </p:cNvSpPr>
          <p:nvPr/>
        </p:nvSpPr>
        <p:spPr bwMode="auto">
          <a:xfrm>
            <a:off x="376237" y="1371602"/>
            <a:ext cx="2366963" cy="1754322"/>
          </a:xfrm>
          <a:prstGeom prst="rect">
            <a:avLst/>
          </a:prstGeom>
          <a:noFill/>
          <a:ln w="9525">
            <a:noFill/>
            <a:miter lim="800000"/>
            <a:headEnd/>
            <a:tailEnd/>
          </a:ln>
        </p:spPr>
        <p:txBody>
          <a:bodyPr lIns="91432" tIns="45718" rIns="91432" bIns="45718">
            <a:spAutoFit/>
          </a:bodyPr>
          <a:lstStyle/>
          <a:p>
            <a:pPr>
              <a:spcBef>
                <a:spcPct val="50000"/>
              </a:spcBef>
            </a:pPr>
            <a:r>
              <a:rPr lang="en-US" i="1" dirty="0">
                <a:latin typeface="Calibri" pitchFamily="34" charset="0"/>
              </a:rPr>
              <a:t>Strategy: expand a shallowest node first</a:t>
            </a:r>
          </a:p>
          <a:p>
            <a:pPr>
              <a:spcBef>
                <a:spcPct val="50000"/>
              </a:spcBef>
            </a:pPr>
            <a:r>
              <a:rPr lang="en-US" i="1" dirty="0">
                <a:latin typeface="Calibri" pitchFamily="34" charset="0"/>
              </a:rPr>
              <a:t>Implementation: Fringe is a FIFO queue</a:t>
            </a:r>
          </a:p>
          <a:p>
            <a:pPr>
              <a:spcBef>
                <a:spcPct val="50000"/>
              </a:spcBef>
            </a:pPr>
            <a:r>
              <a:rPr lang="en-US" altLang="zh-CN" i="1" dirty="0">
                <a:latin typeface="Calibri" pitchFamily="34" charset="0"/>
              </a:rPr>
              <a:t>FIFO:</a:t>
            </a:r>
            <a:r>
              <a:rPr lang="zh-CN" altLang="en-US" i="1" dirty="0">
                <a:latin typeface="Calibri" pitchFamily="34" charset="0"/>
              </a:rPr>
              <a:t> </a:t>
            </a:r>
            <a:r>
              <a:rPr lang="en-US" altLang="zh-CN" i="1" dirty="0">
                <a:latin typeface="Calibri" pitchFamily="34" charset="0"/>
              </a:rPr>
              <a:t>First-In</a:t>
            </a:r>
            <a:r>
              <a:rPr lang="zh-CN" altLang="en-US" i="1" dirty="0">
                <a:latin typeface="Calibri" pitchFamily="34" charset="0"/>
              </a:rPr>
              <a:t> </a:t>
            </a:r>
            <a:r>
              <a:rPr lang="en-US" altLang="zh-CN" i="1" dirty="0">
                <a:latin typeface="Calibri" pitchFamily="34" charset="0"/>
              </a:rPr>
              <a:t>First-Out</a:t>
            </a:r>
            <a:endParaRPr lang="en-US" i="1" dirty="0">
              <a:latin typeface="Calibri" pitchFamily="34" charset="0"/>
            </a:endParaRPr>
          </a:p>
        </p:txBody>
      </p:sp>
    </p:spTree>
    <p:extLst>
      <p:ext uri="{BB962C8B-B14F-4D97-AF65-F5344CB8AC3E}">
        <p14:creationId xmlns:p14="http://schemas.microsoft.com/office/powerpoint/2010/main" val="236493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8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8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88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88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8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88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8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8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8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88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8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88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88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88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8" grpId="0" animBg="1"/>
      <p:bldP spid="798820" grpId="0" animBg="1"/>
      <p:bldP spid="798821" grpId="0" animBg="1"/>
      <p:bldP spid="798822" grpId="0" animBg="1"/>
      <p:bldP spid="798823" grpId="0" animBg="1"/>
      <p:bldP spid="798824" grpId="0" animBg="1"/>
      <p:bldP spid="798825" grpId="0" animBg="1"/>
      <p:bldP spid="798826" grpId="0" animBg="1"/>
      <p:bldP spid="798827" grpId="0" animBg="1"/>
      <p:bldP spid="798828" grpId="0" animBg="1"/>
      <p:bldP spid="798829" grpId="0" animBg="1"/>
      <p:bldP spid="798830" grpId="0" animBg="1"/>
      <p:bldP spid="798831" grpId="0" animBg="1"/>
      <p:bldP spid="798832" grpId="0" animBg="1"/>
      <p:bldP spid="7988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2373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2 (3 points): Breadth First Search</a:t>
            </a:r>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http://inst.cs.berkeley.edu/~cs188/sp20/project1/#question-2-3-points-breadth-first-search</a:t>
            </a:r>
            <a:endParaRPr kumimoji="1" lang="en-US" altLang="zh-CN" dirty="0"/>
          </a:p>
          <a:p>
            <a:endParaRPr kumimoji="1" lang="en-US" altLang="zh-CN" dirty="0"/>
          </a:p>
        </p:txBody>
      </p:sp>
    </p:spTree>
    <p:extLst>
      <p:ext uri="{BB962C8B-B14F-4D97-AF65-F5344CB8AC3E}">
        <p14:creationId xmlns:p14="http://schemas.microsoft.com/office/powerpoint/2010/main" val="41871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Quiz: DFS </a:t>
            </a:r>
            <a:r>
              <a:rPr lang="en-US" dirty="0" err="1"/>
              <a:t>vs</a:t>
            </a:r>
            <a:r>
              <a:rPr lang="en-US" dirty="0"/>
              <a:t> BFS</a:t>
            </a:r>
          </a:p>
        </p:txBody>
      </p:sp>
      <p:sp>
        <p:nvSpPr>
          <p:cNvPr id="25603" name="Rectangle 3"/>
          <p:cNvSpPr>
            <a:spLocks noGrp="1" noChangeArrowheads="1"/>
          </p:cNvSpPr>
          <p:nvPr>
            <p:ph idx="1"/>
          </p:nvPr>
        </p:nvSpPr>
        <p:spPr>
          <a:xfrm>
            <a:off x="2971800" y="1397003"/>
            <a:ext cx="8813800" cy="4729164"/>
          </a:xfrm>
        </p:spPr>
        <p:txBody>
          <a:bodyPr/>
          <a:lstStyle/>
          <a:p>
            <a:pPr eaLnBrk="1" hangingPunct="1"/>
            <a:endParaRPr lang="en-US" dirty="0"/>
          </a:p>
          <a:p>
            <a:pPr eaLnBrk="1" hangingPunct="1"/>
            <a:r>
              <a:rPr lang="en-US" dirty="0"/>
              <a:t>When will BFS outperform DFS?</a:t>
            </a:r>
          </a:p>
          <a:p>
            <a:pPr eaLnBrk="1" hangingPunct="1"/>
            <a:endParaRPr lang="en-US" dirty="0"/>
          </a:p>
          <a:p>
            <a:pPr eaLnBrk="1" hangingPunct="1"/>
            <a:endParaRPr lang="en-US" dirty="0"/>
          </a:p>
          <a:p>
            <a:pPr eaLnBrk="1" hangingPunct="1"/>
            <a:r>
              <a:rPr lang="en-US" dirty="0"/>
              <a:t>When will DFS outperform BFS?</a:t>
            </a:r>
          </a:p>
        </p:txBody>
      </p:sp>
      <p:sp>
        <p:nvSpPr>
          <p:cNvPr id="25604" name="TextBox 26"/>
          <p:cNvSpPr txBox="1">
            <a:spLocks noChangeArrowheads="1"/>
          </p:cNvSpPr>
          <p:nvPr/>
        </p:nvSpPr>
        <p:spPr bwMode="auto">
          <a:xfrm>
            <a:off x="8458200" y="6488672"/>
            <a:ext cx="3733800" cy="369328"/>
          </a:xfrm>
          <a:prstGeom prst="rect">
            <a:avLst/>
          </a:prstGeom>
          <a:noFill/>
          <a:ln w="9525">
            <a:noFill/>
            <a:miter lim="800000"/>
            <a:headEnd/>
            <a:tailEnd/>
          </a:ln>
        </p:spPr>
        <p:txBody>
          <a:bodyPr wrap="square" lIns="91432" tIns="45718" rIns="91432" bIns="45718">
            <a:spAutoFit/>
          </a:bodyPr>
          <a:lstStyle/>
          <a:p>
            <a:r>
              <a:rPr lang="en-US" dirty="0">
                <a:solidFill>
                  <a:srgbClr val="C00000"/>
                </a:solidFill>
              </a:rPr>
              <a:t>[Demo: </a:t>
            </a:r>
            <a:r>
              <a:rPr lang="en-US" dirty="0" err="1">
                <a:solidFill>
                  <a:srgbClr val="C00000"/>
                </a:solidFill>
              </a:rPr>
              <a:t>dfs</a:t>
            </a:r>
            <a:r>
              <a:rPr lang="en-US" dirty="0">
                <a:solidFill>
                  <a:srgbClr val="C00000"/>
                </a:solidFill>
              </a:rPr>
              <a:t>/</a:t>
            </a:r>
            <a:r>
              <a:rPr lang="en-US" dirty="0" err="1">
                <a:solidFill>
                  <a:srgbClr val="C00000"/>
                </a:solidFill>
              </a:rPr>
              <a:t>bfs</a:t>
            </a:r>
            <a:r>
              <a:rPr lang="en-US" dirty="0">
                <a:solidFill>
                  <a:srgbClr val="C00000"/>
                </a:solidFill>
              </a:rPr>
              <a:t> maze water (L2D6)]</a:t>
            </a:r>
          </a:p>
        </p:txBody>
      </p:sp>
    </p:spTree>
    <p:extLst>
      <p:ext uri="{BB962C8B-B14F-4D97-AF65-F5344CB8AC3E}">
        <p14:creationId xmlns:p14="http://schemas.microsoft.com/office/powerpoint/2010/main" val="175998382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Maze Water DFS/BFS (part 1)</a:t>
            </a:r>
          </a:p>
        </p:txBody>
      </p:sp>
      <p:pic>
        <p:nvPicPr>
          <p:cNvPr id="3" name="MazeWater-B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894" y="1130247"/>
            <a:ext cx="7542213" cy="5575353"/>
          </a:xfrm>
          <a:prstGeom prst="rect">
            <a:avLst/>
          </a:prstGeom>
        </p:spPr>
      </p:pic>
    </p:spTree>
    <p:extLst>
      <p:ext uri="{BB962C8B-B14F-4D97-AF65-F5344CB8AC3E}">
        <p14:creationId xmlns:p14="http://schemas.microsoft.com/office/powerpoint/2010/main" val="4237893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Maze Water DFS/BFS (part 2)</a:t>
            </a:r>
          </a:p>
        </p:txBody>
      </p:sp>
      <p:pic>
        <p:nvPicPr>
          <p:cNvPr id="4" name="MazeWater-D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049" y="1128999"/>
            <a:ext cx="7543902" cy="5576601"/>
          </a:xfrm>
          <a:prstGeom prst="rect">
            <a:avLst/>
          </a:prstGeom>
        </p:spPr>
      </p:pic>
    </p:spTree>
    <p:extLst>
      <p:ext uri="{BB962C8B-B14F-4D97-AF65-F5344CB8AC3E}">
        <p14:creationId xmlns:p14="http://schemas.microsoft.com/office/powerpoint/2010/main" val="14097630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Cost-Sensitive Search</a:t>
            </a:r>
          </a:p>
        </p:txBody>
      </p:sp>
      <p:sp>
        <p:nvSpPr>
          <p:cNvPr id="27651" name="Rectangle 3"/>
          <p:cNvSpPr>
            <a:spLocks noGrp="1" noChangeArrowheads="1"/>
          </p:cNvSpPr>
          <p:nvPr>
            <p:ph type="body" sz="half" idx="4294967295"/>
          </p:nvPr>
        </p:nvSpPr>
        <p:spPr>
          <a:xfrm>
            <a:off x="0" y="5486401"/>
            <a:ext cx="12192000" cy="1227139"/>
          </a:xfrm>
        </p:spPr>
        <p:txBody>
          <a:bodyPr/>
          <a:lstStyle/>
          <a:p>
            <a:pPr marL="0" indent="0" algn="ctr">
              <a:lnSpc>
                <a:spcPct val="90000"/>
              </a:lnSpc>
              <a:spcBef>
                <a:spcPts val="0"/>
              </a:spcBef>
              <a:buNone/>
            </a:pPr>
            <a:r>
              <a:rPr lang="en-US" sz="2400" dirty="0"/>
              <a:t>BFS finds the shortest path in terms of number of actions.</a:t>
            </a:r>
          </a:p>
          <a:p>
            <a:pPr marL="0" indent="0" algn="ctr">
              <a:lnSpc>
                <a:spcPct val="90000"/>
              </a:lnSpc>
              <a:spcBef>
                <a:spcPts val="0"/>
              </a:spcBef>
              <a:buNone/>
            </a:pPr>
            <a:r>
              <a:rPr lang="en-US" sz="2400" dirty="0"/>
              <a:t>It does not find the least-cost path.  We will now cover</a:t>
            </a:r>
          </a:p>
          <a:p>
            <a:pPr marL="0" indent="0" algn="ctr">
              <a:lnSpc>
                <a:spcPct val="90000"/>
              </a:lnSpc>
              <a:spcBef>
                <a:spcPts val="0"/>
              </a:spcBef>
              <a:buNone/>
            </a:pPr>
            <a:r>
              <a:rPr lang="en-US" sz="2400" dirty="0"/>
              <a:t>a similar algorithm which does find the least-cost path.  </a:t>
            </a:r>
          </a:p>
        </p:txBody>
      </p:sp>
      <p:grpSp>
        <p:nvGrpSpPr>
          <p:cNvPr id="27652" name="Group 4"/>
          <p:cNvGrpSpPr>
            <a:grpSpLocks/>
          </p:cNvGrpSpPr>
          <p:nvPr/>
        </p:nvGrpSpPr>
        <p:grpSpPr bwMode="auto">
          <a:xfrm>
            <a:off x="2597149" y="1371603"/>
            <a:ext cx="6699251" cy="3840163"/>
            <a:chOff x="768" y="720"/>
            <a:chExt cx="4176" cy="2304"/>
          </a:xfrm>
        </p:grpSpPr>
        <p:grpSp>
          <p:nvGrpSpPr>
            <p:cNvPr id="27653" name="Group 5"/>
            <p:cNvGrpSpPr>
              <a:grpSpLocks/>
            </p:cNvGrpSpPr>
            <p:nvPr/>
          </p:nvGrpSpPr>
          <p:grpSpPr bwMode="auto">
            <a:xfrm>
              <a:off x="768" y="720"/>
              <a:ext cx="4176" cy="2304"/>
              <a:chOff x="336" y="576"/>
              <a:chExt cx="4848" cy="2784"/>
            </a:xfrm>
          </p:grpSpPr>
          <p:sp>
            <p:nvSpPr>
              <p:cNvPr id="27672" name="AutoShape 6"/>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sz="1500" dirty="0"/>
                  <a:t>START</a:t>
                </a:r>
              </a:p>
            </p:txBody>
          </p:sp>
          <p:sp>
            <p:nvSpPr>
              <p:cNvPr id="27673" name="AutoShape 7"/>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sz="1600" dirty="0"/>
                  <a:t>GOAL</a:t>
                </a:r>
              </a:p>
            </p:txBody>
          </p:sp>
          <p:sp>
            <p:nvSpPr>
              <p:cNvPr id="27674" name="AutoShape 8"/>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i="1"/>
                  <a:t>d</a:t>
                </a:r>
              </a:p>
            </p:txBody>
          </p:sp>
          <p:sp>
            <p:nvSpPr>
              <p:cNvPr id="27675" name="AutoShape 9"/>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i="1"/>
                  <a:t>b</a:t>
                </a:r>
              </a:p>
            </p:txBody>
          </p:sp>
          <p:sp>
            <p:nvSpPr>
              <p:cNvPr id="27676" name="AutoShape 10"/>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i="1"/>
                  <a:t>p</a:t>
                </a:r>
              </a:p>
            </p:txBody>
          </p:sp>
          <p:sp>
            <p:nvSpPr>
              <p:cNvPr id="27677" name="AutoShape 11"/>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i="1"/>
                  <a:t>q</a:t>
                </a:r>
              </a:p>
            </p:txBody>
          </p:sp>
          <p:sp>
            <p:nvSpPr>
              <p:cNvPr id="27678" name="AutoShape 12"/>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i="1"/>
                  <a:t>c</a:t>
                </a:r>
              </a:p>
            </p:txBody>
          </p:sp>
          <p:sp>
            <p:nvSpPr>
              <p:cNvPr id="27679" name="AutoShape 13"/>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i="1"/>
                  <a:t>e</a:t>
                </a:r>
              </a:p>
            </p:txBody>
          </p:sp>
          <p:sp>
            <p:nvSpPr>
              <p:cNvPr id="27680" name="AutoShape 14"/>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i="1"/>
                  <a:t>h</a:t>
                </a:r>
              </a:p>
            </p:txBody>
          </p:sp>
          <p:sp>
            <p:nvSpPr>
              <p:cNvPr id="27681" name="AutoShape 15"/>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i="1"/>
                  <a:t>a</a:t>
                </a:r>
              </a:p>
            </p:txBody>
          </p:sp>
          <p:sp>
            <p:nvSpPr>
              <p:cNvPr id="27682" name="AutoShape 16"/>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i="1"/>
                  <a:t>f</a:t>
                </a:r>
              </a:p>
            </p:txBody>
          </p:sp>
          <p:sp>
            <p:nvSpPr>
              <p:cNvPr id="27683" name="AutoShape 17"/>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i="1"/>
                  <a:t>r</a:t>
                </a:r>
              </a:p>
            </p:txBody>
          </p:sp>
          <p:cxnSp>
            <p:nvCxnSpPr>
              <p:cNvPr id="27684" name="AutoShape 18"/>
              <p:cNvCxnSpPr>
                <a:cxnSpLocks noChangeShapeType="1"/>
                <a:stCxn id="27672" idx="5"/>
                <a:endCxn id="27676"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7685" name="AutoShape 19"/>
              <p:cNvCxnSpPr>
                <a:cxnSpLocks noChangeShapeType="1"/>
                <a:stCxn id="27676" idx="5"/>
                <a:endCxn id="27677"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7686" name="AutoShape 20"/>
              <p:cNvCxnSpPr>
                <a:cxnSpLocks noChangeShapeType="1"/>
                <a:stCxn id="27680" idx="3"/>
                <a:endCxn id="27677"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7687" name="AutoShape 21"/>
              <p:cNvCxnSpPr>
                <a:cxnSpLocks noChangeShapeType="1"/>
                <a:stCxn id="27680" idx="2"/>
                <a:endCxn id="27676"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7688" name="AutoShape 22"/>
              <p:cNvCxnSpPr>
                <a:cxnSpLocks noChangeShapeType="1"/>
                <a:stCxn id="27679" idx="4"/>
                <a:endCxn id="27680"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7689" name="AutoShape 23"/>
              <p:cNvCxnSpPr>
                <a:cxnSpLocks noChangeShapeType="1"/>
                <a:stCxn id="27679" idx="5"/>
                <a:endCxn id="27683"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7690" name="AutoShape 24"/>
              <p:cNvCxnSpPr>
                <a:cxnSpLocks noChangeShapeType="1"/>
                <a:stCxn id="27683" idx="0"/>
                <a:endCxn id="27682"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27691" name="AutoShape 25"/>
              <p:cNvCxnSpPr>
                <a:cxnSpLocks noChangeShapeType="1"/>
                <a:stCxn id="27682" idx="0"/>
                <a:endCxn id="27673"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7692" name="AutoShape 26"/>
              <p:cNvCxnSpPr>
                <a:cxnSpLocks noChangeShapeType="1"/>
                <a:stCxn id="27672"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7693" name="AutoShape 27"/>
              <p:cNvCxnSpPr>
                <a:cxnSpLocks noChangeShapeType="1"/>
                <a:stCxn id="27674" idx="1"/>
                <a:endCxn id="27675"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7694" name="AutoShape 28"/>
              <p:cNvCxnSpPr>
                <a:cxnSpLocks noChangeShapeType="1"/>
                <a:endCxn id="27681"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7695" name="AutoShape 29"/>
              <p:cNvCxnSpPr>
                <a:cxnSpLocks noChangeShapeType="1"/>
                <a:stCxn id="27678" idx="2"/>
                <a:endCxn id="27681"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7696" name="AutoShape 30"/>
              <p:cNvCxnSpPr>
                <a:cxnSpLocks noChangeShapeType="1"/>
                <a:stCxn id="27674" idx="7"/>
                <a:endCxn id="27678"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27697" name="AutoShape 31"/>
              <p:cNvCxnSpPr>
                <a:cxnSpLocks noChangeShapeType="1"/>
                <a:stCxn id="27674" idx="6"/>
                <a:endCxn id="27679"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7698" name="AutoShape 32"/>
              <p:cNvCxnSpPr>
                <a:cxnSpLocks noChangeShapeType="1"/>
                <a:stCxn id="27682" idx="1"/>
                <a:endCxn id="27678"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7699" name="AutoShape 33"/>
              <p:cNvCxnSpPr>
                <a:cxnSpLocks noChangeShapeType="1"/>
                <a:stCxn id="27672" idx="6"/>
                <a:endCxn id="27679"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sp>
          <p:nvSpPr>
            <p:cNvPr id="27654" name="Text Box 34"/>
            <p:cNvSpPr txBox="1">
              <a:spLocks noChangeArrowheads="1"/>
            </p:cNvSpPr>
            <p:nvPr/>
          </p:nvSpPr>
          <p:spPr bwMode="auto">
            <a:xfrm>
              <a:off x="1440" y="912"/>
              <a:ext cx="192" cy="222"/>
            </a:xfrm>
            <a:prstGeom prst="rect">
              <a:avLst/>
            </a:prstGeom>
            <a:noFill/>
            <a:ln w="9525">
              <a:noFill/>
              <a:miter lim="800000"/>
              <a:headEnd/>
              <a:tailEnd/>
            </a:ln>
          </p:spPr>
          <p:txBody>
            <a:bodyPr>
              <a:spAutoFit/>
            </a:bodyPr>
            <a:lstStyle/>
            <a:p>
              <a:pPr>
                <a:spcBef>
                  <a:spcPct val="50000"/>
                </a:spcBef>
              </a:pPr>
              <a:r>
                <a:rPr lang="en-US"/>
                <a:t>2</a:t>
              </a:r>
            </a:p>
          </p:txBody>
        </p:sp>
        <p:sp>
          <p:nvSpPr>
            <p:cNvPr id="27655" name="Text Box 35"/>
            <p:cNvSpPr txBox="1">
              <a:spLocks noChangeArrowheads="1"/>
            </p:cNvSpPr>
            <p:nvPr/>
          </p:nvSpPr>
          <p:spPr bwMode="auto">
            <a:xfrm>
              <a:off x="2544" y="1968"/>
              <a:ext cx="192" cy="222"/>
            </a:xfrm>
            <a:prstGeom prst="rect">
              <a:avLst/>
            </a:prstGeom>
            <a:noFill/>
            <a:ln w="9525">
              <a:noFill/>
              <a:miter lim="800000"/>
              <a:headEnd/>
              <a:tailEnd/>
            </a:ln>
          </p:spPr>
          <p:txBody>
            <a:bodyPr>
              <a:spAutoFit/>
            </a:bodyPr>
            <a:lstStyle/>
            <a:p>
              <a:pPr>
                <a:spcBef>
                  <a:spcPct val="50000"/>
                </a:spcBef>
              </a:pPr>
              <a:r>
                <a:rPr lang="en-US"/>
                <a:t>9</a:t>
              </a:r>
            </a:p>
          </p:txBody>
        </p:sp>
        <p:sp>
          <p:nvSpPr>
            <p:cNvPr id="27656" name="Text Box 36"/>
            <p:cNvSpPr txBox="1">
              <a:spLocks noChangeArrowheads="1"/>
            </p:cNvSpPr>
            <p:nvPr/>
          </p:nvSpPr>
          <p:spPr bwMode="auto">
            <a:xfrm>
              <a:off x="4032" y="2016"/>
              <a:ext cx="192" cy="222"/>
            </a:xfrm>
            <a:prstGeom prst="rect">
              <a:avLst/>
            </a:prstGeom>
            <a:noFill/>
            <a:ln w="9525">
              <a:noFill/>
              <a:miter lim="800000"/>
              <a:headEnd/>
              <a:tailEnd/>
            </a:ln>
          </p:spPr>
          <p:txBody>
            <a:bodyPr>
              <a:spAutoFit/>
            </a:bodyPr>
            <a:lstStyle/>
            <a:p>
              <a:pPr>
                <a:spcBef>
                  <a:spcPct val="50000"/>
                </a:spcBef>
              </a:pPr>
              <a:r>
                <a:rPr lang="en-US"/>
                <a:t>2</a:t>
              </a:r>
            </a:p>
          </p:txBody>
        </p:sp>
        <p:sp>
          <p:nvSpPr>
            <p:cNvPr id="27657" name="Text Box 37"/>
            <p:cNvSpPr txBox="1">
              <a:spLocks noChangeArrowheads="1"/>
            </p:cNvSpPr>
            <p:nvPr/>
          </p:nvSpPr>
          <p:spPr bwMode="auto">
            <a:xfrm>
              <a:off x="2449" y="1440"/>
              <a:ext cx="191" cy="222"/>
            </a:xfrm>
            <a:prstGeom prst="rect">
              <a:avLst/>
            </a:prstGeom>
            <a:noFill/>
            <a:ln w="9525">
              <a:noFill/>
              <a:miter lim="800000"/>
              <a:headEnd/>
              <a:tailEnd/>
            </a:ln>
          </p:spPr>
          <p:txBody>
            <a:bodyPr>
              <a:spAutoFit/>
            </a:bodyPr>
            <a:lstStyle/>
            <a:p>
              <a:pPr>
                <a:spcBef>
                  <a:spcPct val="50000"/>
                </a:spcBef>
              </a:pPr>
              <a:r>
                <a:rPr lang="en-US"/>
                <a:t>8</a:t>
              </a:r>
            </a:p>
          </p:txBody>
        </p:sp>
        <p:sp>
          <p:nvSpPr>
            <p:cNvPr id="27658" name="Text Box 38"/>
            <p:cNvSpPr txBox="1">
              <a:spLocks noChangeArrowheads="1"/>
            </p:cNvSpPr>
            <p:nvPr/>
          </p:nvSpPr>
          <p:spPr bwMode="auto">
            <a:xfrm>
              <a:off x="1728" y="1440"/>
              <a:ext cx="192" cy="222"/>
            </a:xfrm>
            <a:prstGeom prst="rect">
              <a:avLst/>
            </a:prstGeom>
            <a:noFill/>
            <a:ln w="9525">
              <a:noFill/>
              <a:miter lim="800000"/>
              <a:headEnd/>
              <a:tailEnd/>
            </a:ln>
          </p:spPr>
          <p:txBody>
            <a:bodyPr>
              <a:spAutoFit/>
            </a:bodyPr>
            <a:lstStyle/>
            <a:p>
              <a:pPr>
                <a:spcBef>
                  <a:spcPct val="50000"/>
                </a:spcBef>
              </a:pPr>
              <a:r>
                <a:rPr lang="en-US"/>
                <a:t>1</a:t>
              </a:r>
            </a:p>
          </p:txBody>
        </p:sp>
        <p:sp>
          <p:nvSpPr>
            <p:cNvPr id="27659" name="Text Box 39"/>
            <p:cNvSpPr txBox="1">
              <a:spLocks noChangeArrowheads="1"/>
            </p:cNvSpPr>
            <p:nvPr/>
          </p:nvSpPr>
          <p:spPr bwMode="auto">
            <a:xfrm>
              <a:off x="3648" y="1968"/>
              <a:ext cx="193" cy="222"/>
            </a:xfrm>
            <a:prstGeom prst="rect">
              <a:avLst/>
            </a:prstGeom>
            <a:noFill/>
            <a:ln w="9525">
              <a:noFill/>
              <a:miter lim="800000"/>
              <a:headEnd/>
              <a:tailEnd/>
            </a:ln>
          </p:spPr>
          <p:txBody>
            <a:bodyPr>
              <a:spAutoFit/>
            </a:bodyPr>
            <a:lstStyle/>
            <a:p>
              <a:pPr>
                <a:spcBef>
                  <a:spcPct val="50000"/>
                </a:spcBef>
              </a:pPr>
              <a:r>
                <a:rPr lang="en-US"/>
                <a:t>8</a:t>
              </a:r>
            </a:p>
          </p:txBody>
        </p:sp>
        <p:sp>
          <p:nvSpPr>
            <p:cNvPr id="27660" name="Text Box 40"/>
            <p:cNvSpPr txBox="1">
              <a:spLocks noChangeArrowheads="1"/>
            </p:cNvSpPr>
            <p:nvPr/>
          </p:nvSpPr>
          <p:spPr bwMode="auto">
            <a:xfrm>
              <a:off x="2592" y="960"/>
              <a:ext cx="192" cy="222"/>
            </a:xfrm>
            <a:prstGeom prst="rect">
              <a:avLst/>
            </a:prstGeom>
            <a:noFill/>
            <a:ln w="9525">
              <a:noFill/>
              <a:miter lim="800000"/>
              <a:headEnd/>
              <a:tailEnd/>
            </a:ln>
          </p:spPr>
          <p:txBody>
            <a:bodyPr>
              <a:spAutoFit/>
            </a:bodyPr>
            <a:lstStyle/>
            <a:p>
              <a:pPr>
                <a:spcBef>
                  <a:spcPct val="50000"/>
                </a:spcBef>
              </a:pPr>
              <a:r>
                <a:rPr lang="en-US"/>
                <a:t>2</a:t>
              </a:r>
            </a:p>
          </p:txBody>
        </p:sp>
        <p:sp>
          <p:nvSpPr>
            <p:cNvPr id="27661" name="Text Box 41"/>
            <p:cNvSpPr txBox="1">
              <a:spLocks noChangeArrowheads="1"/>
            </p:cNvSpPr>
            <p:nvPr/>
          </p:nvSpPr>
          <p:spPr bwMode="auto">
            <a:xfrm>
              <a:off x="1344" y="1824"/>
              <a:ext cx="193" cy="222"/>
            </a:xfrm>
            <a:prstGeom prst="rect">
              <a:avLst/>
            </a:prstGeom>
            <a:noFill/>
            <a:ln w="9525">
              <a:noFill/>
              <a:miter lim="800000"/>
              <a:headEnd/>
              <a:tailEnd/>
            </a:ln>
          </p:spPr>
          <p:txBody>
            <a:bodyPr>
              <a:spAutoFit/>
            </a:bodyPr>
            <a:lstStyle/>
            <a:p>
              <a:pPr>
                <a:spcBef>
                  <a:spcPct val="50000"/>
                </a:spcBef>
              </a:pPr>
              <a:r>
                <a:rPr lang="en-US" dirty="0"/>
                <a:t>3</a:t>
              </a:r>
            </a:p>
          </p:txBody>
        </p:sp>
        <p:sp>
          <p:nvSpPr>
            <p:cNvPr id="27662" name="Text Box 42"/>
            <p:cNvSpPr txBox="1">
              <a:spLocks noChangeArrowheads="1"/>
            </p:cNvSpPr>
            <p:nvPr/>
          </p:nvSpPr>
          <p:spPr bwMode="auto">
            <a:xfrm>
              <a:off x="4512" y="2304"/>
              <a:ext cx="192" cy="222"/>
            </a:xfrm>
            <a:prstGeom prst="rect">
              <a:avLst/>
            </a:prstGeom>
            <a:noFill/>
            <a:ln w="9525">
              <a:noFill/>
              <a:miter lim="800000"/>
              <a:headEnd/>
              <a:tailEnd/>
            </a:ln>
          </p:spPr>
          <p:txBody>
            <a:bodyPr>
              <a:spAutoFit/>
            </a:bodyPr>
            <a:lstStyle/>
            <a:p>
              <a:pPr>
                <a:spcBef>
                  <a:spcPct val="50000"/>
                </a:spcBef>
              </a:pPr>
              <a:r>
                <a:rPr lang="en-US"/>
                <a:t>2</a:t>
              </a:r>
            </a:p>
          </p:txBody>
        </p:sp>
        <p:sp>
          <p:nvSpPr>
            <p:cNvPr id="27663" name="Text Box 43"/>
            <p:cNvSpPr txBox="1">
              <a:spLocks noChangeArrowheads="1"/>
            </p:cNvSpPr>
            <p:nvPr/>
          </p:nvSpPr>
          <p:spPr bwMode="auto">
            <a:xfrm>
              <a:off x="3600" y="2544"/>
              <a:ext cx="192" cy="222"/>
            </a:xfrm>
            <a:prstGeom prst="rect">
              <a:avLst/>
            </a:prstGeom>
            <a:noFill/>
            <a:ln w="9525">
              <a:noFill/>
              <a:miter lim="800000"/>
              <a:headEnd/>
              <a:tailEnd/>
            </a:ln>
          </p:spPr>
          <p:txBody>
            <a:bodyPr>
              <a:spAutoFit/>
            </a:bodyPr>
            <a:lstStyle/>
            <a:p>
              <a:pPr>
                <a:spcBef>
                  <a:spcPct val="50000"/>
                </a:spcBef>
              </a:pPr>
              <a:endParaRPr lang="en-US"/>
            </a:p>
          </p:txBody>
        </p:sp>
        <p:sp>
          <p:nvSpPr>
            <p:cNvPr id="27664" name="Text Box 44"/>
            <p:cNvSpPr txBox="1">
              <a:spLocks noChangeArrowheads="1"/>
            </p:cNvSpPr>
            <p:nvPr/>
          </p:nvSpPr>
          <p:spPr bwMode="auto">
            <a:xfrm>
              <a:off x="3024" y="2544"/>
              <a:ext cx="192" cy="222"/>
            </a:xfrm>
            <a:prstGeom prst="rect">
              <a:avLst/>
            </a:prstGeom>
            <a:noFill/>
            <a:ln w="9525">
              <a:noFill/>
              <a:miter lim="800000"/>
              <a:headEnd/>
              <a:tailEnd/>
            </a:ln>
          </p:spPr>
          <p:txBody>
            <a:bodyPr>
              <a:spAutoFit/>
            </a:bodyPr>
            <a:lstStyle/>
            <a:p>
              <a:pPr>
                <a:spcBef>
                  <a:spcPct val="50000"/>
                </a:spcBef>
              </a:pPr>
              <a:r>
                <a:rPr lang="en-US"/>
                <a:t>4</a:t>
              </a:r>
            </a:p>
          </p:txBody>
        </p:sp>
        <p:sp>
          <p:nvSpPr>
            <p:cNvPr id="27665" name="Text Box 45"/>
            <p:cNvSpPr txBox="1">
              <a:spLocks noChangeArrowheads="1"/>
            </p:cNvSpPr>
            <p:nvPr/>
          </p:nvSpPr>
          <p:spPr bwMode="auto">
            <a:xfrm>
              <a:off x="2352" y="2304"/>
              <a:ext cx="192" cy="222"/>
            </a:xfrm>
            <a:prstGeom prst="rect">
              <a:avLst/>
            </a:prstGeom>
            <a:noFill/>
            <a:ln w="9525">
              <a:noFill/>
              <a:miter lim="800000"/>
              <a:headEnd/>
              <a:tailEnd/>
            </a:ln>
          </p:spPr>
          <p:txBody>
            <a:bodyPr>
              <a:spAutoFit/>
            </a:bodyPr>
            <a:lstStyle/>
            <a:p>
              <a:pPr>
                <a:spcBef>
                  <a:spcPct val="50000"/>
                </a:spcBef>
              </a:pPr>
              <a:r>
                <a:rPr lang="en-US"/>
                <a:t>4</a:t>
              </a:r>
            </a:p>
          </p:txBody>
        </p:sp>
        <p:sp>
          <p:nvSpPr>
            <p:cNvPr id="27666" name="Text Box 46"/>
            <p:cNvSpPr txBox="1">
              <a:spLocks noChangeArrowheads="1"/>
            </p:cNvSpPr>
            <p:nvPr/>
          </p:nvSpPr>
          <p:spPr bwMode="auto">
            <a:xfrm>
              <a:off x="2208" y="2640"/>
              <a:ext cx="288" cy="222"/>
            </a:xfrm>
            <a:prstGeom prst="rect">
              <a:avLst/>
            </a:prstGeom>
            <a:noFill/>
            <a:ln w="9525">
              <a:noFill/>
              <a:miter lim="800000"/>
              <a:headEnd/>
              <a:tailEnd/>
            </a:ln>
          </p:spPr>
          <p:txBody>
            <a:bodyPr>
              <a:spAutoFit/>
            </a:bodyPr>
            <a:lstStyle/>
            <a:p>
              <a:pPr>
                <a:spcBef>
                  <a:spcPct val="50000"/>
                </a:spcBef>
              </a:pPr>
              <a:r>
                <a:rPr lang="en-US"/>
                <a:t>15</a:t>
              </a:r>
            </a:p>
          </p:txBody>
        </p:sp>
        <p:sp>
          <p:nvSpPr>
            <p:cNvPr id="27667" name="Text Box 47"/>
            <p:cNvSpPr txBox="1">
              <a:spLocks noChangeArrowheads="1"/>
            </p:cNvSpPr>
            <p:nvPr/>
          </p:nvSpPr>
          <p:spPr bwMode="auto">
            <a:xfrm>
              <a:off x="1248" y="2352"/>
              <a:ext cx="192" cy="222"/>
            </a:xfrm>
            <a:prstGeom prst="rect">
              <a:avLst/>
            </a:prstGeom>
            <a:noFill/>
            <a:ln w="9525">
              <a:noFill/>
              <a:miter lim="800000"/>
              <a:headEnd/>
              <a:tailEnd/>
            </a:ln>
          </p:spPr>
          <p:txBody>
            <a:bodyPr>
              <a:spAutoFit/>
            </a:bodyPr>
            <a:lstStyle/>
            <a:p>
              <a:pPr>
                <a:spcBef>
                  <a:spcPct val="50000"/>
                </a:spcBef>
              </a:pPr>
              <a:r>
                <a:rPr lang="en-US"/>
                <a:t>1</a:t>
              </a:r>
            </a:p>
          </p:txBody>
        </p:sp>
        <p:sp>
          <p:nvSpPr>
            <p:cNvPr id="27668" name="Text Box 48"/>
            <p:cNvSpPr txBox="1">
              <a:spLocks noChangeArrowheads="1"/>
            </p:cNvSpPr>
            <p:nvPr/>
          </p:nvSpPr>
          <p:spPr bwMode="auto">
            <a:xfrm>
              <a:off x="4080" y="1248"/>
              <a:ext cx="192" cy="222"/>
            </a:xfrm>
            <a:prstGeom prst="rect">
              <a:avLst/>
            </a:prstGeom>
            <a:noFill/>
            <a:ln w="9525">
              <a:noFill/>
              <a:miter lim="800000"/>
              <a:headEnd/>
              <a:tailEnd/>
            </a:ln>
          </p:spPr>
          <p:txBody>
            <a:bodyPr>
              <a:spAutoFit/>
            </a:bodyPr>
            <a:lstStyle/>
            <a:p>
              <a:pPr>
                <a:spcBef>
                  <a:spcPct val="50000"/>
                </a:spcBef>
              </a:pPr>
              <a:r>
                <a:rPr lang="en-US"/>
                <a:t>3</a:t>
              </a:r>
            </a:p>
          </p:txBody>
        </p:sp>
        <p:sp>
          <p:nvSpPr>
            <p:cNvPr id="27669" name="Text Box 49"/>
            <p:cNvSpPr txBox="1">
              <a:spLocks noChangeArrowheads="1"/>
            </p:cNvSpPr>
            <p:nvPr/>
          </p:nvSpPr>
          <p:spPr bwMode="auto">
            <a:xfrm>
              <a:off x="4704" y="1344"/>
              <a:ext cx="192" cy="222"/>
            </a:xfrm>
            <a:prstGeom prst="rect">
              <a:avLst/>
            </a:prstGeom>
            <a:noFill/>
            <a:ln w="9525">
              <a:noFill/>
              <a:miter lim="800000"/>
              <a:headEnd/>
              <a:tailEnd/>
            </a:ln>
          </p:spPr>
          <p:txBody>
            <a:bodyPr>
              <a:spAutoFit/>
            </a:bodyPr>
            <a:lstStyle/>
            <a:p>
              <a:pPr>
                <a:spcBef>
                  <a:spcPct val="50000"/>
                </a:spcBef>
              </a:pPr>
              <a:r>
                <a:rPr lang="en-US"/>
                <a:t>2</a:t>
              </a:r>
            </a:p>
          </p:txBody>
        </p:sp>
        <p:cxnSp>
          <p:nvCxnSpPr>
            <p:cNvPr id="27670" name="AutoShape 50"/>
            <p:cNvCxnSpPr>
              <a:cxnSpLocks noChangeShapeType="1"/>
              <a:stCxn id="27677" idx="6"/>
              <a:endCxn id="27683" idx="2"/>
            </p:cNvCxnSpPr>
            <p:nvPr/>
          </p:nvCxnSpPr>
          <p:spPr bwMode="auto">
            <a:xfrm flipV="1">
              <a:off x="2918" y="2707"/>
              <a:ext cx="1323" cy="119"/>
            </a:xfrm>
            <a:prstGeom prst="straightConnector1">
              <a:avLst/>
            </a:prstGeom>
            <a:noFill/>
            <a:ln w="9525">
              <a:solidFill>
                <a:schemeClr val="bg1"/>
              </a:solidFill>
              <a:round/>
              <a:headEnd/>
              <a:tailEnd type="triangle" w="med" len="med"/>
            </a:ln>
          </p:spPr>
        </p:cxnSp>
        <p:sp>
          <p:nvSpPr>
            <p:cNvPr id="27671" name="Text Box 51"/>
            <p:cNvSpPr txBox="1">
              <a:spLocks noChangeArrowheads="1"/>
            </p:cNvSpPr>
            <p:nvPr/>
          </p:nvSpPr>
          <p:spPr bwMode="auto">
            <a:xfrm>
              <a:off x="2929" y="1632"/>
              <a:ext cx="191" cy="222"/>
            </a:xfrm>
            <a:prstGeom prst="rect">
              <a:avLst/>
            </a:prstGeom>
            <a:noFill/>
            <a:ln w="9525">
              <a:noFill/>
              <a:miter lim="800000"/>
              <a:headEnd/>
              <a:tailEnd/>
            </a:ln>
          </p:spPr>
          <p:txBody>
            <a:bodyPr>
              <a:spAutoFit/>
            </a:bodyPr>
            <a:lstStyle/>
            <a:p>
              <a:pPr>
                <a:spcBef>
                  <a:spcPct val="50000"/>
                </a:spcBef>
              </a:pPr>
              <a:r>
                <a:rPr lang="en-US"/>
                <a:t>2</a:t>
              </a:r>
            </a:p>
          </p:txBody>
        </p:sp>
      </p:grpSp>
    </p:spTree>
    <p:extLst>
      <p:ext uri="{BB962C8B-B14F-4D97-AF65-F5344CB8AC3E}">
        <p14:creationId xmlns:p14="http://schemas.microsoft.com/office/powerpoint/2010/main" val="361422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5520" y="548640"/>
            <a:ext cx="7802880" cy="5852160"/>
          </a:xfrm>
          <a:prstGeom prst="rect">
            <a:avLst/>
          </a:prstGeom>
          <a:noFill/>
        </p:spPr>
      </p:pic>
    </p:spTree>
    <p:extLst>
      <p:ext uri="{BB962C8B-B14F-4D97-AF65-F5344CB8AC3E}">
        <p14:creationId xmlns:p14="http://schemas.microsoft.com/office/powerpoint/2010/main" val="1938117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41580" y="3408366"/>
            <a:ext cx="6716713" cy="3349625"/>
            <a:chOff x="657" y="2180"/>
            <a:chExt cx="4231" cy="2110"/>
          </a:xfrm>
        </p:grpSpPr>
        <p:sp>
          <p:nvSpPr>
            <p:cNvPr id="28823"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w="9525">
              <a:noFill/>
              <a:round/>
              <a:headEnd/>
              <a:tailEnd/>
            </a:ln>
          </p:spPr>
          <p:txBody>
            <a:bodyPr/>
            <a:lstStyle/>
            <a:p>
              <a:endParaRPr lang="en-US"/>
            </a:p>
          </p:txBody>
        </p:sp>
        <p:sp>
          <p:nvSpPr>
            <p:cNvPr id="28824"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w="9525">
              <a:noFill/>
              <a:round/>
              <a:headEnd/>
              <a:tailEnd/>
            </a:ln>
          </p:spPr>
          <p:txBody>
            <a:bodyPr/>
            <a:lstStyle/>
            <a:p>
              <a:endParaRPr lang="en-US"/>
            </a:p>
          </p:txBody>
        </p:sp>
        <p:sp>
          <p:nvSpPr>
            <p:cNvPr id="28825"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w="9525">
              <a:noFill/>
              <a:round/>
              <a:headEnd/>
              <a:tailEnd/>
            </a:ln>
          </p:spPr>
          <p:txBody>
            <a:bodyPr/>
            <a:lstStyle/>
            <a:p>
              <a:endParaRPr lang="en-US"/>
            </a:p>
          </p:txBody>
        </p:sp>
        <p:sp>
          <p:nvSpPr>
            <p:cNvPr id="28826"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w="9525">
              <a:noFill/>
              <a:round/>
              <a:headEnd/>
              <a:tailEnd/>
            </a:ln>
          </p:spPr>
          <p:txBody>
            <a:bodyPr/>
            <a:lstStyle/>
            <a:p>
              <a:endParaRPr lang="en-US"/>
            </a:p>
          </p:txBody>
        </p:sp>
        <p:sp>
          <p:nvSpPr>
            <p:cNvPr id="28827"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w="9525">
              <a:noFill/>
              <a:round/>
              <a:headEnd/>
              <a:tailEnd/>
            </a:ln>
          </p:spPr>
          <p:txBody>
            <a:bodyPr/>
            <a:lstStyle/>
            <a:p>
              <a:endParaRPr lang="en-US"/>
            </a:p>
          </p:txBody>
        </p:sp>
      </p:grpSp>
      <p:sp>
        <p:nvSpPr>
          <p:cNvPr id="28675" name="Rectangle 8"/>
          <p:cNvSpPr>
            <a:spLocks noGrp="1" noChangeArrowheads="1"/>
          </p:cNvSpPr>
          <p:nvPr>
            <p:ph type="title"/>
          </p:nvPr>
        </p:nvSpPr>
        <p:spPr/>
        <p:txBody>
          <a:bodyPr/>
          <a:lstStyle/>
          <a:p>
            <a:pPr eaLnBrk="1" hangingPunct="1"/>
            <a:r>
              <a:rPr lang="en-US" dirty="0"/>
              <a:t>Uniform Cost Search</a:t>
            </a:r>
          </a:p>
        </p:txBody>
      </p:sp>
      <p:grpSp>
        <p:nvGrpSpPr>
          <p:cNvPr id="28676" name="Group 9"/>
          <p:cNvGrpSpPr>
            <a:grpSpLocks/>
          </p:cNvGrpSpPr>
          <p:nvPr/>
        </p:nvGrpSpPr>
        <p:grpSpPr bwMode="auto">
          <a:xfrm>
            <a:off x="3227388" y="3381373"/>
            <a:ext cx="5486400" cy="3355591"/>
            <a:chOff x="48" y="2332"/>
            <a:chExt cx="3456" cy="2406"/>
          </a:xfrm>
        </p:grpSpPr>
        <p:sp>
          <p:nvSpPr>
            <p:cNvPr id="28766" name="Text Box 10"/>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28767" name="Text Box 11"/>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8768" name="Text Box 12"/>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28769" name="Text Box 13"/>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28770" name="Text Box 14"/>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771" name="Text Box 15"/>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8772" name="Text Box 16"/>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28773" name="AutoShape 17"/>
            <p:cNvCxnSpPr>
              <a:cxnSpLocks noChangeShapeType="1"/>
              <a:stCxn id="28769" idx="2"/>
              <a:endCxn id="28768"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28774" name="AutoShape 18"/>
            <p:cNvCxnSpPr>
              <a:cxnSpLocks noChangeShapeType="1"/>
              <a:stCxn id="28769" idx="2"/>
              <a:endCxn id="28772" idx="0"/>
            </p:cNvCxnSpPr>
            <p:nvPr/>
          </p:nvCxnSpPr>
          <p:spPr bwMode="auto">
            <a:xfrm>
              <a:off x="504" y="2953"/>
              <a:ext cx="96" cy="80"/>
            </a:xfrm>
            <a:prstGeom prst="straightConnector1">
              <a:avLst/>
            </a:prstGeom>
            <a:noFill/>
            <a:ln w="9525">
              <a:solidFill>
                <a:schemeClr val="tx1"/>
              </a:solidFill>
              <a:round/>
              <a:headEnd/>
              <a:tailEnd/>
            </a:ln>
          </p:spPr>
        </p:cxnSp>
        <p:cxnSp>
          <p:nvCxnSpPr>
            <p:cNvPr id="28775" name="AutoShape 19"/>
            <p:cNvCxnSpPr>
              <a:cxnSpLocks noChangeShapeType="1"/>
              <a:stCxn id="28768" idx="2"/>
              <a:endCxn id="28767" idx="0"/>
            </p:cNvCxnSpPr>
            <p:nvPr/>
          </p:nvCxnSpPr>
          <p:spPr bwMode="auto">
            <a:xfrm>
              <a:off x="168" y="3298"/>
              <a:ext cx="0" cy="119"/>
            </a:xfrm>
            <a:prstGeom prst="straightConnector1">
              <a:avLst/>
            </a:prstGeom>
            <a:noFill/>
            <a:ln w="9525">
              <a:solidFill>
                <a:schemeClr val="tx1"/>
              </a:solidFill>
              <a:round/>
              <a:headEnd/>
              <a:tailEnd/>
            </a:ln>
          </p:spPr>
        </p:cxnSp>
        <p:cxnSp>
          <p:nvCxnSpPr>
            <p:cNvPr id="28776" name="AutoShape 20"/>
            <p:cNvCxnSpPr>
              <a:cxnSpLocks noChangeShapeType="1"/>
              <a:stCxn id="28772" idx="2"/>
              <a:endCxn id="28771" idx="0"/>
            </p:cNvCxnSpPr>
            <p:nvPr/>
          </p:nvCxnSpPr>
          <p:spPr bwMode="auto">
            <a:xfrm>
              <a:off x="600" y="3298"/>
              <a:ext cx="0" cy="119"/>
            </a:xfrm>
            <a:prstGeom prst="straightConnector1">
              <a:avLst/>
            </a:prstGeom>
            <a:noFill/>
            <a:ln w="9525">
              <a:solidFill>
                <a:schemeClr val="tx1"/>
              </a:solidFill>
              <a:round/>
              <a:headEnd/>
              <a:tailEnd/>
            </a:ln>
          </p:spPr>
        </p:cxnSp>
        <p:grpSp>
          <p:nvGrpSpPr>
            <p:cNvPr id="28777" name="Group 21"/>
            <p:cNvGrpSpPr>
              <a:grpSpLocks/>
            </p:cNvGrpSpPr>
            <p:nvPr/>
          </p:nvGrpSpPr>
          <p:grpSpPr bwMode="auto">
            <a:xfrm>
              <a:off x="1776" y="2640"/>
              <a:ext cx="1104" cy="1714"/>
              <a:chOff x="1152" y="2640"/>
              <a:chExt cx="1104" cy="1714"/>
            </a:xfrm>
          </p:grpSpPr>
          <p:sp>
            <p:nvSpPr>
              <p:cNvPr id="28804" name="Text Box 22"/>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8805" name="Text Box 23"/>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806" name="Text Box 24"/>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8807" name="Text Box 25"/>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8808" name="Text Box 26"/>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8809" name="Text Box 27"/>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810" name="Text Box 28"/>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811" name="Text Box 29"/>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8812" name="Text Box 30"/>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8813" name="Text Box 31"/>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8814" name="AutoShape 32"/>
              <p:cNvCxnSpPr>
                <a:cxnSpLocks noChangeShapeType="1"/>
                <a:stCxn id="28804" idx="2"/>
                <a:endCxn id="28806"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8815" name="AutoShape 33"/>
              <p:cNvCxnSpPr>
                <a:cxnSpLocks noChangeShapeType="1"/>
                <a:stCxn id="28804" idx="2"/>
                <a:endCxn id="28808" idx="0"/>
              </p:cNvCxnSpPr>
              <p:nvPr/>
            </p:nvCxnSpPr>
            <p:spPr bwMode="auto">
              <a:xfrm>
                <a:off x="1656" y="2905"/>
                <a:ext cx="192" cy="119"/>
              </a:xfrm>
              <a:prstGeom prst="straightConnector1">
                <a:avLst/>
              </a:prstGeom>
              <a:noFill/>
              <a:ln w="9525">
                <a:solidFill>
                  <a:schemeClr val="tx1"/>
                </a:solidFill>
                <a:round/>
                <a:headEnd/>
                <a:tailEnd/>
              </a:ln>
            </p:spPr>
          </p:cxnSp>
          <p:cxnSp>
            <p:nvCxnSpPr>
              <p:cNvPr id="28816" name="AutoShape 34"/>
              <p:cNvCxnSpPr>
                <a:cxnSpLocks noChangeShapeType="1"/>
                <a:stCxn id="28806" idx="2"/>
                <a:endCxn id="28805"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8817" name="AutoShape 35"/>
              <p:cNvCxnSpPr>
                <a:cxnSpLocks noChangeShapeType="1"/>
                <a:stCxn id="28806" idx="2"/>
                <a:endCxn id="28809" idx="0"/>
              </p:cNvCxnSpPr>
              <p:nvPr/>
            </p:nvCxnSpPr>
            <p:spPr bwMode="auto">
              <a:xfrm>
                <a:off x="1416" y="3289"/>
                <a:ext cx="144" cy="119"/>
              </a:xfrm>
              <a:prstGeom prst="straightConnector1">
                <a:avLst/>
              </a:prstGeom>
              <a:noFill/>
              <a:ln w="9525">
                <a:solidFill>
                  <a:schemeClr val="tx1"/>
                </a:solidFill>
                <a:round/>
                <a:headEnd/>
                <a:tailEnd/>
              </a:ln>
            </p:spPr>
          </p:cxnSp>
          <p:cxnSp>
            <p:nvCxnSpPr>
              <p:cNvPr id="28818" name="AutoShape 36"/>
              <p:cNvCxnSpPr>
                <a:cxnSpLocks noChangeShapeType="1"/>
                <a:stCxn id="28808" idx="2"/>
                <a:endCxn id="28807" idx="0"/>
              </p:cNvCxnSpPr>
              <p:nvPr/>
            </p:nvCxnSpPr>
            <p:spPr bwMode="auto">
              <a:xfrm>
                <a:off x="1848" y="3289"/>
                <a:ext cx="0" cy="119"/>
              </a:xfrm>
              <a:prstGeom prst="straightConnector1">
                <a:avLst/>
              </a:prstGeom>
              <a:noFill/>
              <a:ln w="9525">
                <a:solidFill>
                  <a:schemeClr val="tx1"/>
                </a:solidFill>
                <a:round/>
                <a:headEnd/>
                <a:tailEnd/>
              </a:ln>
            </p:spPr>
          </p:cxnSp>
          <p:cxnSp>
            <p:nvCxnSpPr>
              <p:cNvPr id="28819" name="AutoShape 37"/>
              <p:cNvCxnSpPr>
                <a:cxnSpLocks noChangeShapeType="1"/>
                <a:stCxn id="28805" idx="2"/>
                <a:endCxn id="28810" idx="0"/>
              </p:cNvCxnSpPr>
              <p:nvPr/>
            </p:nvCxnSpPr>
            <p:spPr bwMode="auto">
              <a:xfrm>
                <a:off x="1272" y="3673"/>
                <a:ext cx="0" cy="80"/>
              </a:xfrm>
              <a:prstGeom prst="straightConnector1">
                <a:avLst/>
              </a:prstGeom>
              <a:noFill/>
              <a:ln w="9525">
                <a:solidFill>
                  <a:schemeClr val="tx1"/>
                </a:solidFill>
                <a:round/>
                <a:headEnd/>
                <a:tailEnd/>
              </a:ln>
            </p:spPr>
          </p:cxnSp>
          <p:cxnSp>
            <p:nvCxnSpPr>
              <p:cNvPr id="28820" name="AutoShape 38"/>
              <p:cNvCxnSpPr>
                <a:cxnSpLocks noChangeShapeType="1"/>
                <a:stCxn id="28807" idx="2"/>
                <a:endCxn id="28811"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8821" name="AutoShape 39"/>
              <p:cNvCxnSpPr>
                <a:cxnSpLocks noChangeShapeType="1"/>
                <a:stCxn id="28807" idx="2"/>
                <a:endCxn id="28812" idx="0"/>
              </p:cNvCxnSpPr>
              <p:nvPr/>
            </p:nvCxnSpPr>
            <p:spPr bwMode="auto">
              <a:xfrm>
                <a:off x="1848" y="3673"/>
                <a:ext cx="168" cy="119"/>
              </a:xfrm>
              <a:prstGeom prst="straightConnector1">
                <a:avLst/>
              </a:prstGeom>
              <a:noFill/>
              <a:ln w="9525">
                <a:solidFill>
                  <a:schemeClr val="tx1"/>
                </a:solidFill>
                <a:round/>
                <a:headEnd/>
                <a:tailEnd/>
              </a:ln>
            </p:spPr>
          </p:cxnSp>
          <p:cxnSp>
            <p:nvCxnSpPr>
              <p:cNvPr id="28822" name="AutoShape 40"/>
              <p:cNvCxnSpPr>
                <a:cxnSpLocks noChangeShapeType="1"/>
                <a:stCxn id="28811" idx="2"/>
                <a:endCxn id="28813" idx="0"/>
              </p:cNvCxnSpPr>
              <p:nvPr/>
            </p:nvCxnSpPr>
            <p:spPr bwMode="auto">
              <a:xfrm>
                <a:off x="1704" y="4018"/>
                <a:ext cx="0" cy="71"/>
              </a:xfrm>
              <a:prstGeom prst="straightConnector1">
                <a:avLst/>
              </a:prstGeom>
              <a:noFill/>
              <a:ln w="9525">
                <a:solidFill>
                  <a:schemeClr val="tx1"/>
                </a:solidFill>
                <a:round/>
                <a:headEnd/>
                <a:tailEnd/>
              </a:ln>
            </p:spPr>
          </p:cxnSp>
        </p:grpSp>
        <p:sp>
          <p:nvSpPr>
            <p:cNvPr id="28778" name="Text Box 41"/>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28779" name="AutoShape 42"/>
            <p:cNvCxnSpPr>
              <a:cxnSpLocks noChangeShapeType="1"/>
              <a:stCxn id="28770" idx="2"/>
              <a:endCxn id="28778" idx="0"/>
            </p:cNvCxnSpPr>
            <p:nvPr/>
          </p:nvCxnSpPr>
          <p:spPr bwMode="auto">
            <a:xfrm>
              <a:off x="3384" y="2905"/>
              <a:ext cx="0" cy="89"/>
            </a:xfrm>
            <a:prstGeom prst="straightConnector1">
              <a:avLst/>
            </a:prstGeom>
            <a:noFill/>
            <a:ln w="9525">
              <a:solidFill>
                <a:schemeClr val="tx1"/>
              </a:solidFill>
              <a:round/>
              <a:headEnd/>
              <a:tailEnd/>
            </a:ln>
          </p:spPr>
        </p:cxnSp>
        <p:grpSp>
          <p:nvGrpSpPr>
            <p:cNvPr id="28780" name="Group 43"/>
            <p:cNvGrpSpPr>
              <a:grpSpLocks/>
            </p:cNvGrpSpPr>
            <p:nvPr/>
          </p:nvGrpSpPr>
          <p:grpSpPr bwMode="auto">
            <a:xfrm>
              <a:off x="624" y="3024"/>
              <a:ext cx="1104" cy="1714"/>
              <a:chOff x="1152" y="2640"/>
              <a:chExt cx="1104" cy="1714"/>
            </a:xfrm>
          </p:grpSpPr>
          <p:sp>
            <p:nvSpPr>
              <p:cNvPr id="28785" name="Text Box 44"/>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8786" name="Text Box 45"/>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787" name="Text Box 46"/>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8788" name="Text Box 47"/>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8789" name="Text Box 48"/>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8790" name="Text Box 49"/>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791" name="Text Box 50"/>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792" name="Text Box 51"/>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8793" name="Text Box 52"/>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8794" name="Text Box 53"/>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8795" name="AutoShape 54"/>
              <p:cNvCxnSpPr>
                <a:cxnSpLocks noChangeShapeType="1"/>
                <a:stCxn id="28785" idx="2"/>
                <a:endCxn id="28787"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8796" name="AutoShape 55"/>
              <p:cNvCxnSpPr>
                <a:cxnSpLocks noChangeShapeType="1"/>
                <a:stCxn id="28785" idx="2"/>
                <a:endCxn id="28789" idx="0"/>
              </p:cNvCxnSpPr>
              <p:nvPr/>
            </p:nvCxnSpPr>
            <p:spPr bwMode="auto">
              <a:xfrm>
                <a:off x="1656" y="2905"/>
                <a:ext cx="192" cy="119"/>
              </a:xfrm>
              <a:prstGeom prst="straightConnector1">
                <a:avLst/>
              </a:prstGeom>
              <a:noFill/>
              <a:ln w="9525">
                <a:solidFill>
                  <a:schemeClr val="tx1"/>
                </a:solidFill>
                <a:round/>
                <a:headEnd/>
                <a:tailEnd/>
              </a:ln>
            </p:spPr>
          </p:cxnSp>
          <p:cxnSp>
            <p:nvCxnSpPr>
              <p:cNvPr id="28797" name="AutoShape 56"/>
              <p:cNvCxnSpPr>
                <a:cxnSpLocks noChangeShapeType="1"/>
                <a:stCxn id="28787" idx="2"/>
                <a:endCxn id="28786"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8798" name="AutoShape 57"/>
              <p:cNvCxnSpPr>
                <a:cxnSpLocks noChangeShapeType="1"/>
                <a:stCxn id="28787" idx="2"/>
                <a:endCxn id="28790" idx="0"/>
              </p:cNvCxnSpPr>
              <p:nvPr/>
            </p:nvCxnSpPr>
            <p:spPr bwMode="auto">
              <a:xfrm>
                <a:off x="1416" y="3289"/>
                <a:ext cx="144" cy="119"/>
              </a:xfrm>
              <a:prstGeom prst="straightConnector1">
                <a:avLst/>
              </a:prstGeom>
              <a:noFill/>
              <a:ln w="9525">
                <a:solidFill>
                  <a:schemeClr val="tx1"/>
                </a:solidFill>
                <a:round/>
                <a:headEnd/>
                <a:tailEnd/>
              </a:ln>
            </p:spPr>
          </p:cxnSp>
          <p:cxnSp>
            <p:nvCxnSpPr>
              <p:cNvPr id="28799" name="AutoShape 58"/>
              <p:cNvCxnSpPr>
                <a:cxnSpLocks noChangeShapeType="1"/>
                <a:stCxn id="28789" idx="2"/>
                <a:endCxn id="28788" idx="0"/>
              </p:cNvCxnSpPr>
              <p:nvPr/>
            </p:nvCxnSpPr>
            <p:spPr bwMode="auto">
              <a:xfrm>
                <a:off x="1848" y="3289"/>
                <a:ext cx="0" cy="119"/>
              </a:xfrm>
              <a:prstGeom prst="straightConnector1">
                <a:avLst/>
              </a:prstGeom>
              <a:noFill/>
              <a:ln w="9525">
                <a:solidFill>
                  <a:schemeClr val="tx1"/>
                </a:solidFill>
                <a:round/>
                <a:headEnd/>
                <a:tailEnd/>
              </a:ln>
            </p:spPr>
          </p:cxnSp>
          <p:cxnSp>
            <p:nvCxnSpPr>
              <p:cNvPr id="28800" name="AutoShape 59"/>
              <p:cNvCxnSpPr>
                <a:cxnSpLocks noChangeShapeType="1"/>
                <a:stCxn id="28786" idx="2"/>
                <a:endCxn id="28791" idx="0"/>
              </p:cNvCxnSpPr>
              <p:nvPr/>
            </p:nvCxnSpPr>
            <p:spPr bwMode="auto">
              <a:xfrm>
                <a:off x="1272" y="3673"/>
                <a:ext cx="0" cy="80"/>
              </a:xfrm>
              <a:prstGeom prst="straightConnector1">
                <a:avLst/>
              </a:prstGeom>
              <a:noFill/>
              <a:ln w="9525">
                <a:solidFill>
                  <a:schemeClr val="tx1"/>
                </a:solidFill>
                <a:round/>
                <a:headEnd/>
                <a:tailEnd/>
              </a:ln>
            </p:spPr>
          </p:cxnSp>
          <p:cxnSp>
            <p:nvCxnSpPr>
              <p:cNvPr id="28801" name="AutoShape 60"/>
              <p:cNvCxnSpPr>
                <a:cxnSpLocks noChangeShapeType="1"/>
                <a:stCxn id="28788" idx="2"/>
                <a:endCxn id="28792"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8802" name="AutoShape 61"/>
              <p:cNvCxnSpPr>
                <a:cxnSpLocks noChangeShapeType="1"/>
                <a:stCxn id="28788" idx="2"/>
                <a:endCxn id="28793" idx="0"/>
              </p:cNvCxnSpPr>
              <p:nvPr/>
            </p:nvCxnSpPr>
            <p:spPr bwMode="auto">
              <a:xfrm>
                <a:off x="1848" y="3673"/>
                <a:ext cx="168" cy="119"/>
              </a:xfrm>
              <a:prstGeom prst="straightConnector1">
                <a:avLst/>
              </a:prstGeom>
              <a:noFill/>
              <a:ln w="9525">
                <a:solidFill>
                  <a:schemeClr val="tx1"/>
                </a:solidFill>
                <a:round/>
                <a:headEnd/>
                <a:tailEnd/>
              </a:ln>
            </p:spPr>
          </p:cxnSp>
          <p:cxnSp>
            <p:nvCxnSpPr>
              <p:cNvPr id="28803" name="AutoShape 62"/>
              <p:cNvCxnSpPr>
                <a:cxnSpLocks noChangeShapeType="1"/>
                <a:stCxn id="28792" idx="2"/>
                <a:endCxn id="28794" idx="0"/>
              </p:cNvCxnSpPr>
              <p:nvPr/>
            </p:nvCxnSpPr>
            <p:spPr bwMode="auto">
              <a:xfrm>
                <a:off x="1704" y="4018"/>
                <a:ext cx="0" cy="71"/>
              </a:xfrm>
              <a:prstGeom prst="straightConnector1">
                <a:avLst/>
              </a:prstGeom>
              <a:noFill/>
              <a:ln w="9525">
                <a:solidFill>
                  <a:schemeClr val="tx1"/>
                </a:solidFill>
                <a:round/>
                <a:headEnd/>
                <a:tailEnd/>
              </a:ln>
            </p:spPr>
          </p:cxnSp>
        </p:grpSp>
        <p:cxnSp>
          <p:nvCxnSpPr>
            <p:cNvPr id="28781" name="AutoShape 63"/>
            <p:cNvCxnSpPr>
              <a:cxnSpLocks noChangeShapeType="1"/>
              <a:stCxn id="28769" idx="2"/>
              <a:endCxn id="28785" idx="0"/>
            </p:cNvCxnSpPr>
            <p:nvPr/>
          </p:nvCxnSpPr>
          <p:spPr bwMode="auto">
            <a:xfrm>
              <a:off x="504" y="2953"/>
              <a:ext cx="624" cy="71"/>
            </a:xfrm>
            <a:prstGeom prst="straightConnector1">
              <a:avLst/>
            </a:prstGeom>
            <a:noFill/>
            <a:ln w="9525">
              <a:solidFill>
                <a:schemeClr val="tx1"/>
              </a:solidFill>
              <a:round/>
              <a:headEnd/>
              <a:tailEnd/>
            </a:ln>
          </p:spPr>
        </p:cxnSp>
        <p:cxnSp>
          <p:nvCxnSpPr>
            <p:cNvPr id="28782" name="AutoShape 64"/>
            <p:cNvCxnSpPr>
              <a:cxnSpLocks noChangeShapeType="1"/>
              <a:stCxn id="28766" idx="2"/>
              <a:endCxn id="28769"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8783" name="AutoShape 65"/>
            <p:cNvCxnSpPr>
              <a:cxnSpLocks noChangeShapeType="1"/>
              <a:stCxn id="28766" idx="2"/>
              <a:endCxn id="28804" idx="0"/>
            </p:cNvCxnSpPr>
            <p:nvPr/>
          </p:nvCxnSpPr>
          <p:spPr bwMode="auto">
            <a:xfrm>
              <a:off x="2040" y="2575"/>
              <a:ext cx="240" cy="65"/>
            </a:xfrm>
            <a:prstGeom prst="straightConnector1">
              <a:avLst/>
            </a:prstGeom>
            <a:noFill/>
            <a:ln w="9525">
              <a:solidFill>
                <a:schemeClr val="tx1"/>
              </a:solidFill>
              <a:round/>
              <a:headEnd/>
              <a:tailEnd/>
            </a:ln>
          </p:spPr>
        </p:cxnSp>
        <p:cxnSp>
          <p:nvCxnSpPr>
            <p:cNvPr id="28784" name="AutoShape 66"/>
            <p:cNvCxnSpPr>
              <a:cxnSpLocks noChangeShapeType="1"/>
              <a:stCxn id="28766" idx="2"/>
              <a:endCxn id="28770" idx="0"/>
            </p:cNvCxnSpPr>
            <p:nvPr/>
          </p:nvCxnSpPr>
          <p:spPr bwMode="auto">
            <a:xfrm>
              <a:off x="2040" y="2575"/>
              <a:ext cx="1344" cy="65"/>
            </a:xfrm>
            <a:prstGeom prst="straightConnector1">
              <a:avLst/>
            </a:prstGeom>
            <a:noFill/>
            <a:ln w="9525">
              <a:solidFill>
                <a:schemeClr val="tx1"/>
              </a:solidFill>
              <a:round/>
              <a:headEnd/>
              <a:tailEnd/>
            </a:ln>
          </p:spPr>
        </p:cxnSp>
      </p:grpSp>
      <p:sp>
        <p:nvSpPr>
          <p:cNvPr id="28677" name="Line 67"/>
          <p:cNvSpPr>
            <a:spLocks noChangeShapeType="1"/>
          </p:cNvSpPr>
          <p:nvPr/>
        </p:nvSpPr>
        <p:spPr bwMode="auto">
          <a:xfrm>
            <a:off x="3" y="3276600"/>
            <a:ext cx="12191999" cy="0"/>
          </a:xfrm>
          <a:prstGeom prst="line">
            <a:avLst/>
          </a:prstGeom>
          <a:noFill/>
          <a:ln w="9525">
            <a:solidFill>
              <a:schemeClr val="tx1"/>
            </a:solidFill>
            <a:round/>
            <a:headEnd/>
            <a:tailEnd/>
          </a:ln>
        </p:spPr>
        <p:txBody>
          <a:bodyPr lIns="91432" tIns="45718" rIns="91432" bIns="45718"/>
          <a:lstStyle/>
          <a:p>
            <a:endParaRPr lang="en-US"/>
          </a:p>
        </p:txBody>
      </p:sp>
      <p:sp>
        <p:nvSpPr>
          <p:cNvPr id="805956" name="Oval 68"/>
          <p:cNvSpPr>
            <a:spLocks noChangeArrowheads="1"/>
          </p:cNvSpPr>
          <p:nvPr/>
        </p:nvSpPr>
        <p:spPr bwMode="auto">
          <a:xfrm>
            <a:off x="6243639" y="34258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8679" name="Oval 69"/>
          <p:cNvSpPr>
            <a:spLocks noChangeArrowheads="1"/>
          </p:cNvSpPr>
          <p:nvPr/>
        </p:nvSpPr>
        <p:spPr bwMode="auto">
          <a:xfrm>
            <a:off x="6245230" y="342741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58" name="Oval 70"/>
          <p:cNvSpPr>
            <a:spLocks noChangeArrowheads="1"/>
          </p:cNvSpPr>
          <p:nvPr/>
        </p:nvSpPr>
        <p:spPr bwMode="auto">
          <a:xfrm>
            <a:off x="3833815" y="3921126"/>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59" name="Oval 71"/>
          <p:cNvSpPr>
            <a:spLocks noChangeArrowheads="1"/>
          </p:cNvSpPr>
          <p:nvPr/>
        </p:nvSpPr>
        <p:spPr bwMode="auto">
          <a:xfrm>
            <a:off x="6627815" y="385445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60" name="Oval 72"/>
          <p:cNvSpPr>
            <a:spLocks noChangeArrowheads="1"/>
          </p:cNvSpPr>
          <p:nvPr/>
        </p:nvSpPr>
        <p:spPr bwMode="auto">
          <a:xfrm>
            <a:off x="8372480" y="3870326"/>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28683" name="Text Box 73"/>
          <p:cNvSpPr txBox="1">
            <a:spLocks noChangeArrowheads="1"/>
          </p:cNvSpPr>
          <p:nvPr/>
        </p:nvSpPr>
        <p:spPr bwMode="auto">
          <a:xfrm>
            <a:off x="381002" y="1447800"/>
            <a:ext cx="2928937" cy="1338824"/>
          </a:xfrm>
          <a:prstGeom prst="rect">
            <a:avLst/>
          </a:prstGeom>
          <a:noFill/>
          <a:ln w="9525">
            <a:noFill/>
            <a:miter lim="800000"/>
            <a:headEnd/>
            <a:tailEnd/>
          </a:ln>
        </p:spPr>
        <p:txBody>
          <a:bodyPr wrap="square" lIns="91432" tIns="45718" rIns="91432" bIns="45718">
            <a:spAutoFit/>
          </a:bodyPr>
          <a:lstStyle/>
          <a:p>
            <a:pPr>
              <a:spcBef>
                <a:spcPct val="50000"/>
              </a:spcBef>
            </a:pPr>
            <a:r>
              <a:rPr lang="en-US" i="1" dirty="0"/>
              <a:t>Strategy: expand a cheapest node first:</a:t>
            </a:r>
          </a:p>
          <a:p>
            <a:pPr>
              <a:spcBef>
                <a:spcPct val="50000"/>
              </a:spcBef>
            </a:pPr>
            <a:r>
              <a:rPr lang="en-US" i="1" dirty="0"/>
              <a:t>Fringe is a priority queue (priority: cumulative cost)</a:t>
            </a:r>
          </a:p>
        </p:txBody>
      </p:sp>
      <p:grpSp>
        <p:nvGrpSpPr>
          <p:cNvPr id="28684" name="Group 74"/>
          <p:cNvGrpSpPr>
            <a:grpSpLocks/>
          </p:cNvGrpSpPr>
          <p:nvPr/>
        </p:nvGrpSpPr>
        <p:grpSpPr bwMode="auto">
          <a:xfrm>
            <a:off x="4572001" y="1270001"/>
            <a:ext cx="3205163" cy="1768475"/>
            <a:chOff x="816" y="1056"/>
            <a:chExt cx="4176" cy="2304"/>
          </a:xfrm>
        </p:grpSpPr>
        <p:grpSp>
          <p:nvGrpSpPr>
            <p:cNvPr id="28736" name="Group 75"/>
            <p:cNvGrpSpPr>
              <a:grpSpLocks/>
            </p:cNvGrpSpPr>
            <p:nvPr/>
          </p:nvGrpSpPr>
          <p:grpSpPr bwMode="auto">
            <a:xfrm>
              <a:off x="816" y="1056"/>
              <a:ext cx="4176" cy="2304"/>
              <a:chOff x="336" y="576"/>
              <a:chExt cx="4848" cy="2784"/>
            </a:xfrm>
          </p:grpSpPr>
          <p:sp>
            <p:nvSpPr>
              <p:cNvPr id="28738" name="AutoShape 76"/>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28739" name="AutoShape 77"/>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28740"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28741" name="AutoShape 79"/>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28742"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28743"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28744"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28745"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28746"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28747" name="AutoShape 85"/>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28748"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28749"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28750" name="AutoShape 88"/>
              <p:cNvCxnSpPr>
                <a:cxnSpLocks noChangeShapeType="1"/>
                <a:stCxn id="28738" idx="5"/>
                <a:endCxn id="28742"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8751" name="AutoShape 89"/>
              <p:cNvCxnSpPr>
                <a:cxnSpLocks noChangeShapeType="1"/>
                <a:stCxn id="28742" idx="5"/>
                <a:endCxn id="28743"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8752" name="AutoShape 90"/>
              <p:cNvCxnSpPr>
                <a:cxnSpLocks noChangeShapeType="1"/>
                <a:stCxn id="28746" idx="3"/>
                <a:endCxn id="28743"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8753" name="AutoShape 91"/>
              <p:cNvCxnSpPr>
                <a:cxnSpLocks noChangeShapeType="1"/>
                <a:stCxn id="28746" idx="2"/>
                <a:endCxn id="28742"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8754" name="AutoShape 92"/>
              <p:cNvCxnSpPr>
                <a:cxnSpLocks noChangeShapeType="1"/>
                <a:stCxn id="28745" idx="4"/>
                <a:endCxn id="28746"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8755" name="AutoShape 93"/>
              <p:cNvCxnSpPr>
                <a:cxnSpLocks noChangeShapeType="1"/>
                <a:stCxn id="28745" idx="5"/>
                <a:endCxn id="28749"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8756" name="AutoShape 94"/>
              <p:cNvCxnSpPr>
                <a:cxnSpLocks noChangeShapeType="1"/>
                <a:stCxn id="28749" idx="0"/>
                <a:endCxn id="28748"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28757" name="AutoShape 95"/>
              <p:cNvCxnSpPr>
                <a:cxnSpLocks noChangeShapeType="1"/>
                <a:stCxn id="28748" idx="0"/>
                <a:endCxn id="28739"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8758" name="AutoShape 96"/>
              <p:cNvCxnSpPr>
                <a:cxnSpLocks noChangeShapeType="1"/>
                <a:stCxn id="28738"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8759" name="AutoShape 97"/>
              <p:cNvCxnSpPr>
                <a:cxnSpLocks noChangeShapeType="1"/>
                <a:stCxn id="28740" idx="1"/>
                <a:endCxn id="28741"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8760" name="AutoShape 98"/>
              <p:cNvCxnSpPr>
                <a:cxnSpLocks noChangeShapeType="1"/>
                <a:endCxn id="28747"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8761" name="AutoShape 99"/>
              <p:cNvCxnSpPr>
                <a:cxnSpLocks noChangeShapeType="1"/>
                <a:stCxn id="28744" idx="2"/>
                <a:endCxn id="28747"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8762" name="AutoShape 100"/>
              <p:cNvCxnSpPr>
                <a:cxnSpLocks noChangeShapeType="1"/>
                <a:stCxn id="28740" idx="7"/>
                <a:endCxn id="28744"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28763" name="AutoShape 101"/>
              <p:cNvCxnSpPr>
                <a:cxnSpLocks noChangeShapeType="1"/>
                <a:stCxn id="28740" idx="6"/>
                <a:endCxn id="28745"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8764" name="AutoShape 102"/>
              <p:cNvCxnSpPr>
                <a:cxnSpLocks noChangeShapeType="1"/>
                <a:stCxn id="28748" idx="1"/>
                <a:endCxn id="28744"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8765" name="AutoShape 103"/>
              <p:cNvCxnSpPr>
                <a:cxnSpLocks noChangeShapeType="1"/>
                <a:stCxn id="28738" idx="6"/>
                <a:endCxn id="28745"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28737" name="AutoShape 104"/>
            <p:cNvCxnSpPr>
              <a:cxnSpLocks noChangeShapeType="1"/>
              <a:stCxn id="28743" idx="6"/>
              <a:endCxn id="28749"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805993" name="Text Box 105"/>
          <p:cNvSpPr txBox="1">
            <a:spLocks noChangeArrowheads="1"/>
          </p:cNvSpPr>
          <p:nvPr/>
        </p:nvSpPr>
        <p:spPr bwMode="auto">
          <a:xfrm>
            <a:off x="4267201" y="3868738"/>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805994" name="Text Box 106"/>
          <p:cNvSpPr txBox="1">
            <a:spLocks noChangeArrowheads="1"/>
          </p:cNvSpPr>
          <p:nvPr/>
        </p:nvSpPr>
        <p:spPr bwMode="auto">
          <a:xfrm>
            <a:off x="7024689" y="379888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805995" name="Text Box 107"/>
          <p:cNvSpPr txBox="1">
            <a:spLocks noChangeArrowheads="1"/>
          </p:cNvSpPr>
          <p:nvPr/>
        </p:nvSpPr>
        <p:spPr bwMode="auto">
          <a:xfrm>
            <a:off x="8734429" y="37957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805996" name="Oval 108"/>
          <p:cNvSpPr>
            <a:spLocks noChangeArrowheads="1"/>
          </p:cNvSpPr>
          <p:nvPr/>
        </p:nvSpPr>
        <p:spPr bwMode="auto">
          <a:xfrm>
            <a:off x="8370888" y="3868735"/>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5997" name="Oval 109"/>
          <p:cNvSpPr>
            <a:spLocks noChangeArrowheads="1"/>
          </p:cNvSpPr>
          <p:nvPr/>
        </p:nvSpPr>
        <p:spPr bwMode="auto">
          <a:xfrm>
            <a:off x="8388356" y="4381502"/>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98" name="Text Box 110"/>
          <p:cNvSpPr txBox="1">
            <a:spLocks noChangeArrowheads="1"/>
          </p:cNvSpPr>
          <p:nvPr/>
        </p:nvSpPr>
        <p:spPr bwMode="auto">
          <a:xfrm>
            <a:off x="8759829" y="43037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16</a:t>
            </a:r>
          </a:p>
        </p:txBody>
      </p:sp>
      <p:sp>
        <p:nvSpPr>
          <p:cNvPr id="805999" name="Oval 111"/>
          <p:cNvSpPr>
            <a:spLocks noChangeArrowheads="1"/>
          </p:cNvSpPr>
          <p:nvPr/>
        </p:nvSpPr>
        <p:spPr bwMode="auto">
          <a:xfrm>
            <a:off x="3276606" y="43989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0" name="Oval 112"/>
          <p:cNvSpPr>
            <a:spLocks noChangeArrowheads="1"/>
          </p:cNvSpPr>
          <p:nvPr/>
        </p:nvSpPr>
        <p:spPr bwMode="auto">
          <a:xfrm>
            <a:off x="3960815" y="43973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1" name="Oval 113"/>
          <p:cNvSpPr>
            <a:spLocks noChangeArrowheads="1"/>
          </p:cNvSpPr>
          <p:nvPr/>
        </p:nvSpPr>
        <p:spPr bwMode="auto">
          <a:xfrm>
            <a:off x="4789488" y="4389435"/>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2" name="Text Box 114"/>
          <p:cNvSpPr txBox="1">
            <a:spLocks noChangeArrowheads="1"/>
          </p:cNvSpPr>
          <p:nvPr/>
        </p:nvSpPr>
        <p:spPr bwMode="auto">
          <a:xfrm>
            <a:off x="3565529" y="43545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4</a:t>
            </a:r>
          </a:p>
        </p:txBody>
      </p:sp>
      <p:sp>
        <p:nvSpPr>
          <p:cNvPr id="806003" name="Text Box 115"/>
          <p:cNvSpPr txBox="1">
            <a:spLocks noChangeArrowheads="1"/>
          </p:cNvSpPr>
          <p:nvPr/>
        </p:nvSpPr>
        <p:spPr bwMode="auto">
          <a:xfrm>
            <a:off x="4154489" y="45069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04" name="Text Box 116"/>
          <p:cNvSpPr txBox="1">
            <a:spLocks noChangeArrowheads="1"/>
          </p:cNvSpPr>
          <p:nvPr/>
        </p:nvSpPr>
        <p:spPr bwMode="auto">
          <a:xfrm>
            <a:off x="5084765" y="432752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5</a:t>
            </a:r>
          </a:p>
        </p:txBody>
      </p:sp>
      <p:sp>
        <p:nvSpPr>
          <p:cNvPr id="806005" name="Oval 117"/>
          <p:cNvSpPr>
            <a:spLocks noChangeArrowheads="1"/>
          </p:cNvSpPr>
          <p:nvPr/>
        </p:nvSpPr>
        <p:spPr bwMode="auto">
          <a:xfrm>
            <a:off x="3833815" y="39211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6" name="Oval 118"/>
          <p:cNvSpPr>
            <a:spLocks noChangeArrowheads="1"/>
          </p:cNvSpPr>
          <p:nvPr/>
        </p:nvSpPr>
        <p:spPr bwMode="auto">
          <a:xfrm>
            <a:off x="3276606" y="4398961"/>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7" name="Oval 119"/>
          <p:cNvSpPr>
            <a:spLocks noChangeArrowheads="1"/>
          </p:cNvSpPr>
          <p:nvPr/>
        </p:nvSpPr>
        <p:spPr bwMode="auto">
          <a:xfrm>
            <a:off x="3257556" y="49450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8" name="Oval 120"/>
          <p:cNvSpPr>
            <a:spLocks noChangeArrowheads="1"/>
          </p:cNvSpPr>
          <p:nvPr/>
        </p:nvSpPr>
        <p:spPr bwMode="auto">
          <a:xfrm>
            <a:off x="3259139" y="4945061"/>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9" name="Oval 121"/>
          <p:cNvSpPr>
            <a:spLocks noChangeArrowheads="1"/>
          </p:cNvSpPr>
          <p:nvPr/>
        </p:nvSpPr>
        <p:spPr bwMode="auto">
          <a:xfrm>
            <a:off x="4787906" y="439102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0" name="Oval 122"/>
          <p:cNvSpPr>
            <a:spLocks noChangeArrowheads="1"/>
          </p:cNvSpPr>
          <p:nvPr/>
        </p:nvSpPr>
        <p:spPr bwMode="auto">
          <a:xfrm>
            <a:off x="4437063" y="49180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1" name="Oval 123"/>
          <p:cNvSpPr>
            <a:spLocks noChangeArrowheads="1"/>
          </p:cNvSpPr>
          <p:nvPr/>
        </p:nvSpPr>
        <p:spPr bwMode="auto">
          <a:xfrm>
            <a:off x="5113339" y="4926011"/>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2" name="Text Box 124"/>
          <p:cNvSpPr txBox="1">
            <a:spLocks noChangeArrowheads="1"/>
          </p:cNvSpPr>
          <p:nvPr/>
        </p:nvSpPr>
        <p:spPr bwMode="auto">
          <a:xfrm>
            <a:off x="5387977" y="48625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7</a:t>
            </a:r>
          </a:p>
        </p:txBody>
      </p:sp>
      <p:sp>
        <p:nvSpPr>
          <p:cNvPr id="806013" name="Text Box 125"/>
          <p:cNvSpPr txBox="1">
            <a:spLocks noChangeArrowheads="1"/>
          </p:cNvSpPr>
          <p:nvPr/>
        </p:nvSpPr>
        <p:spPr bwMode="auto">
          <a:xfrm>
            <a:off x="4686301" y="4868863"/>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13</a:t>
            </a:r>
          </a:p>
        </p:txBody>
      </p:sp>
      <p:sp>
        <p:nvSpPr>
          <p:cNvPr id="806014" name="Oval 126"/>
          <p:cNvSpPr>
            <a:spLocks noChangeArrowheads="1"/>
          </p:cNvSpPr>
          <p:nvPr/>
        </p:nvSpPr>
        <p:spPr bwMode="auto">
          <a:xfrm>
            <a:off x="5114930" y="4927602"/>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5" name="Oval 127"/>
          <p:cNvSpPr>
            <a:spLocks noChangeArrowheads="1"/>
          </p:cNvSpPr>
          <p:nvPr/>
        </p:nvSpPr>
        <p:spPr bwMode="auto">
          <a:xfrm>
            <a:off x="5111756" y="54530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6" name="Text Box 128"/>
          <p:cNvSpPr txBox="1">
            <a:spLocks noChangeArrowheads="1"/>
          </p:cNvSpPr>
          <p:nvPr/>
        </p:nvSpPr>
        <p:spPr bwMode="auto">
          <a:xfrm>
            <a:off x="5376865" y="53975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806017" name="Oval 129"/>
          <p:cNvSpPr>
            <a:spLocks noChangeArrowheads="1"/>
          </p:cNvSpPr>
          <p:nvPr/>
        </p:nvSpPr>
        <p:spPr bwMode="auto">
          <a:xfrm>
            <a:off x="5113339" y="5454653"/>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8" name="Oval 130"/>
          <p:cNvSpPr>
            <a:spLocks noChangeArrowheads="1"/>
          </p:cNvSpPr>
          <p:nvPr/>
        </p:nvSpPr>
        <p:spPr bwMode="auto">
          <a:xfrm>
            <a:off x="5375280" y="5981702"/>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9" name="Text Box 131"/>
          <p:cNvSpPr txBox="1">
            <a:spLocks noChangeArrowheads="1"/>
          </p:cNvSpPr>
          <p:nvPr/>
        </p:nvSpPr>
        <p:spPr bwMode="auto">
          <a:xfrm>
            <a:off x="5641977" y="592455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10</a:t>
            </a:r>
          </a:p>
        </p:txBody>
      </p:sp>
      <p:sp>
        <p:nvSpPr>
          <p:cNvPr id="806020" name="Text Box 132"/>
          <p:cNvSpPr txBox="1">
            <a:spLocks noChangeArrowheads="1"/>
          </p:cNvSpPr>
          <p:nvPr/>
        </p:nvSpPr>
        <p:spPr bwMode="auto">
          <a:xfrm>
            <a:off x="4481513" y="592455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21" name="Oval 133"/>
          <p:cNvSpPr>
            <a:spLocks noChangeArrowheads="1"/>
          </p:cNvSpPr>
          <p:nvPr/>
        </p:nvSpPr>
        <p:spPr bwMode="auto">
          <a:xfrm>
            <a:off x="4860930" y="5962653"/>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2" name="Oval 134"/>
          <p:cNvSpPr>
            <a:spLocks noChangeArrowheads="1"/>
          </p:cNvSpPr>
          <p:nvPr/>
        </p:nvSpPr>
        <p:spPr bwMode="auto">
          <a:xfrm>
            <a:off x="6623056" y="385603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23" name="Oval 135"/>
          <p:cNvSpPr>
            <a:spLocks noChangeArrowheads="1"/>
          </p:cNvSpPr>
          <p:nvPr/>
        </p:nvSpPr>
        <p:spPr bwMode="auto">
          <a:xfrm>
            <a:off x="6954839" y="43846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4" name="Oval 136"/>
          <p:cNvSpPr>
            <a:spLocks noChangeArrowheads="1"/>
          </p:cNvSpPr>
          <p:nvPr/>
        </p:nvSpPr>
        <p:spPr bwMode="auto">
          <a:xfrm>
            <a:off x="6253163" y="4383085"/>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5" name="Text Box 137"/>
          <p:cNvSpPr txBox="1">
            <a:spLocks noChangeArrowheads="1"/>
          </p:cNvSpPr>
          <p:nvPr/>
        </p:nvSpPr>
        <p:spPr bwMode="auto">
          <a:xfrm>
            <a:off x="6488113" y="432752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17</a:t>
            </a:r>
          </a:p>
        </p:txBody>
      </p:sp>
      <p:sp>
        <p:nvSpPr>
          <p:cNvPr id="806026" name="Text Box 138"/>
          <p:cNvSpPr txBox="1">
            <a:spLocks noChangeArrowheads="1"/>
          </p:cNvSpPr>
          <p:nvPr/>
        </p:nvSpPr>
        <p:spPr bwMode="auto">
          <a:xfrm>
            <a:off x="7204077" y="43164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27" name="Oval 139"/>
          <p:cNvSpPr>
            <a:spLocks noChangeArrowheads="1"/>
          </p:cNvSpPr>
          <p:nvPr/>
        </p:nvSpPr>
        <p:spPr bwMode="auto">
          <a:xfrm>
            <a:off x="5375280" y="598328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8720" name="Text Box 140"/>
          <p:cNvSpPr txBox="1">
            <a:spLocks noChangeArrowheads="1"/>
          </p:cNvSpPr>
          <p:nvPr/>
        </p:nvSpPr>
        <p:spPr bwMode="auto">
          <a:xfrm>
            <a:off x="6550029" y="33528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dirty="0"/>
              <a:t>0</a:t>
            </a:r>
          </a:p>
        </p:txBody>
      </p:sp>
      <p:sp>
        <p:nvSpPr>
          <p:cNvPr id="806029" name="Text Box 141"/>
          <p:cNvSpPr txBox="1">
            <a:spLocks noChangeArrowheads="1"/>
          </p:cNvSpPr>
          <p:nvPr/>
        </p:nvSpPr>
        <p:spPr bwMode="auto">
          <a:xfrm>
            <a:off x="3554413" y="486727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6</a:t>
            </a:r>
          </a:p>
        </p:txBody>
      </p:sp>
      <p:sp>
        <p:nvSpPr>
          <p:cNvPr id="28722" name="Text Box 142"/>
          <p:cNvSpPr txBox="1">
            <a:spLocks noChangeArrowheads="1"/>
          </p:cNvSpPr>
          <p:nvPr/>
        </p:nvSpPr>
        <p:spPr bwMode="auto">
          <a:xfrm>
            <a:off x="4884737" y="19748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28723" name="Text Box 143"/>
          <p:cNvSpPr txBox="1">
            <a:spLocks noChangeArrowheads="1"/>
          </p:cNvSpPr>
          <p:nvPr/>
        </p:nvSpPr>
        <p:spPr bwMode="auto">
          <a:xfrm>
            <a:off x="5878513" y="212883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28724" name="Text Box 144"/>
          <p:cNvSpPr txBox="1">
            <a:spLocks noChangeArrowheads="1"/>
          </p:cNvSpPr>
          <p:nvPr/>
        </p:nvSpPr>
        <p:spPr bwMode="auto">
          <a:xfrm>
            <a:off x="4735513" y="26225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25" name="Text Box 145"/>
          <p:cNvSpPr txBox="1">
            <a:spLocks noChangeArrowheads="1"/>
          </p:cNvSpPr>
          <p:nvPr/>
        </p:nvSpPr>
        <p:spPr bwMode="auto">
          <a:xfrm>
            <a:off x="5224461" y="16573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26" name="Text Box 146"/>
          <p:cNvSpPr txBox="1">
            <a:spLocks noChangeArrowheads="1"/>
          </p:cNvSpPr>
          <p:nvPr/>
        </p:nvSpPr>
        <p:spPr bwMode="auto">
          <a:xfrm>
            <a:off x="5035549" y="12192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28727" name="Text Box 147"/>
          <p:cNvSpPr txBox="1">
            <a:spLocks noChangeArrowheads="1"/>
          </p:cNvSpPr>
          <p:nvPr/>
        </p:nvSpPr>
        <p:spPr bwMode="auto">
          <a:xfrm>
            <a:off x="5753101" y="163989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28728" name="Text Box 148"/>
          <p:cNvSpPr txBox="1">
            <a:spLocks noChangeArrowheads="1"/>
          </p:cNvSpPr>
          <p:nvPr/>
        </p:nvSpPr>
        <p:spPr bwMode="auto">
          <a:xfrm>
            <a:off x="6683377" y="225266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28729" name="Text Box 149"/>
          <p:cNvSpPr txBox="1">
            <a:spLocks noChangeArrowheads="1"/>
          </p:cNvSpPr>
          <p:nvPr/>
        </p:nvSpPr>
        <p:spPr bwMode="auto">
          <a:xfrm>
            <a:off x="7013573" y="212566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28730" name="Text Box 150"/>
          <p:cNvSpPr txBox="1">
            <a:spLocks noChangeArrowheads="1"/>
          </p:cNvSpPr>
          <p:nvPr/>
        </p:nvSpPr>
        <p:spPr bwMode="auto">
          <a:xfrm>
            <a:off x="5467353" y="28511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15</a:t>
            </a:r>
          </a:p>
        </p:txBody>
      </p:sp>
      <p:sp>
        <p:nvSpPr>
          <p:cNvPr id="28731" name="Text Box 151"/>
          <p:cNvSpPr txBox="1">
            <a:spLocks noChangeArrowheads="1"/>
          </p:cNvSpPr>
          <p:nvPr/>
        </p:nvSpPr>
        <p:spPr bwMode="auto">
          <a:xfrm>
            <a:off x="7540625" y="23717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32" name="Text Box 152"/>
          <p:cNvSpPr txBox="1">
            <a:spLocks noChangeArrowheads="1"/>
          </p:cNvSpPr>
          <p:nvPr/>
        </p:nvSpPr>
        <p:spPr bwMode="auto">
          <a:xfrm>
            <a:off x="7556501" y="17208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806041" name="AutoShape 153"/>
          <p:cNvSpPr>
            <a:spLocks/>
          </p:cNvSpPr>
          <p:nvPr/>
        </p:nvSpPr>
        <p:spPr bwMode="auto">
          <a:xfrm>
            <a:off x="1909765" y="3613147"/>
            <a:ext cx="396875" cy="2986088"/>
          </a:xfrm>
          <a:prstGeom prst="leftBrace">
            <a:avLst>
              <a:gd name="adj1" fmla="val 62700"/>
              <a:gd name="adj2" fmla="val 50000"/>
            </a:avLst>
          </a:prstGeom>
          <a:noFill/>
          <a:ln w="9525">
            <a:solidFill>
              <a:schemeClr val="tx1"/>
            </a:solidFill>
            <a:round/>
            <a:headEnd/>
            <a:tailEnd/>
          </a:ln>
        </p:spPr>
        <p:txBody>
          <a:bodyPr wrap="none" lIns="91432" tIns="45718" rIns="91432" bIns="45718" anchor="ctr"/>
          <a:lstStyle/>
          <a:p>
            <a:endParaRPr lang="en-US"/>
          </a:p>
        </p:txBody>
      </p:sp>
      <p:sp>
        <p:nvSpPr>
          <p:cNvPr id="806042" name="Text Box 154"/>
          <p:cNvSpPr txBox="1">
            <a:spLocks noChangeArrowheads="1"/>
          </p:cNvSpPr>
          <p:nvPr/>
        </p:nvSpPr>
        <p:spPr bwMode="auto">
          <a:xfrm>
            <a:off x="914401" y="4827588"/>
            <a:ext cx="1158875" cy="646327"/>
          </a:xfrm>
          <a:prstGeom prst="rect">
            <a:avLst/>
          </a:prstGeom>
          <a:noFill/>
          <a:ln w="9525">
            <a:noFill/>
            <a:miter lim="800000"/>
            <a:headEnd/>
            <a:tailEnd/>
          </a:ln>
        </p:spPr>
        <p:txBody>
          <a:bodyPr lIns="91432" tIns="45718" rIns="91432" bIns="45718">
            <a:spAutoFit/>
          </a:bodyPr>
          <a:lstStyle/>
          <a:p>
            <a:pPr algn="ctr">
              <a:spcBef>
                <a:spcPct val="50000"/>
              </a:spcBef>
            </a:pPr>
            <a:r>
              <a:rPr lang="en-US"/>
              <a:t>Cost contours</a:t>
            </a:r>
          </a:p>
        </p:txBody>
      </p:sp>
      <p:sp>
        <p:nvSpPr>
          <p:cNvPr id="28735" name="Text Box 155"/>
          <p:cNvSpPr txBox="1">
            <a:spLocks noChangeArrowheads="1"/>
          </p:cNvSpPr>
          <p:nvPr/>
        </p:nvSpPr>
        <p:spPr bwMode="auto">
          <a:xfrm>
            <a:off x="6134101" y="182721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Tree>
    <p:extLst>
      <p:ext uri="{BB962C8B-B14F-4D97-AF65-F5344CB8AC3E}">
        <p14:creationId xmlns:p14="http://schemas.microsoft.com/office/powerpoint/2010/main" val="206117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3 (3 points): Varying the Cost Function</a:t>
            </a:r>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http://inst.cs.berkeley.edu/~cs188/sp20/project1/#question-3-3-points-varying-the-cost-function</a:t>
            </a:r>
            <a:endParaRPr kumimoji="1" lang="en-US" altLang="zh-CN" dirty="0"/>
          </a:p>
          <a:p>
            <a:endParaRPr kumimoji="1" lang="en-US" altLang="zh-CN" dirty="0"/>
          </a:p>
        </p:txBody>
      </p:sp>
    </p:spTree>
    <p:extLst>
      <p:ext uri="{BB962C8B-B14F-4D97-AF65-F5344CB8AC3E}">
        <p14:creationId xmlns:p14="http://schemas.microsoft.com/office/powerpoint/2010/main" val="1049474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5400"/>
            <a:ext cx="12192000" cy="1143000"/>
          </a:xfrm>
        </p:spPr>
        <p:txBody>
          <a:bodyPr/>
          <a:lstStyle/>
          <a:p>
            <a:r>
              <a:rPr lang="en-US" sz="2800" dirty="0"/>
              <a:t>Video of Demo Maze with Deep/Shallow Water --- DFS, BFS, or UCS? (part 3)</a:t>
            </a:r>
          </a:p>
        </p:txBody>
      </p:sp>
      <p:pic>
        <p:nvPicPr>
          <p:cNvPr id="2" name="MazeShallowDeep-D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8142" y="1143001"/>
            <a:ext cx="7215716" cy="5334000"/>
          </a:xfrm>
          <a:prstGeom prst="rect">
            <a:avLst/>
          </a:prstGeom>
        </p:spPr>
      </p:pic>
    </p:spTree>
    <p:extLst>
      <p:ext uri="{BB962C8B-B14F-4D97-AF65-F5344CB8AC3E}">
        <p14:creationId xmlns:p14="http://schemas.microsoft.com/office/powerpoint/2010/main" val="157365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Video of Demo Maze with Deep/Shallow Water --- DFS, BFS, or UCS? (part 1)</a:t>
            </a:r>
          </a:p>
        </p:txBody>
      </p:sp>
      <p:pic>
        <p:nvPicPr>
          <p:cNvPr id="3" name="MazeShallowDeep-B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3857" y="1151450"/>
            <a:ext cx="7204286" cy="5325550"/>
          </a:xfrm>
          <a:prstGeom prst="rect">
            <a:avLst/>
          </a:prstGeom>
        </p:spPr>
      </p:pic>
    </p:spTree>
    <p:extLst>
      <p:ext uri="{BB962C8B-B14F-4D97-AF65-F5344CB8AC3E}">
        <p14:creationId xmlns:p14="http://schemas.microsoft.com/office/powerpoint/2010/main" val="21570051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lIns="91440" tIns="45720" rIns="132077" bIns="45720" rtlCol="0" anchor="ctr">
            <a:normAutofit/>
          </a:bodyPr>
          <a:lstStyle/>
          <a:p>
            <a:r>
              <a:rPr lang="en-US" dirty="0"/>
              <a:t>Rational Decisions</a:t>
            </a:r>
            <a:r>
              <a:rPr lang="zh-CN" altLang="en-US" dirty="0"/>
              <a:t>（理性决策）</a:t>
            </a:r>
            <a:endParaRPr lang="en-US" dirty="0"/>
          </a:p>
        </p:txBody>
      </p:sp>
      <p:sp>
        <p:nvSpPr>
          <p:cNvPr id="12292" name="Rectangle 5"/>
          <p:cNvSpPr>
            <a:spLocks/>
          </p:cNvSpPr>
          <p:nvPr/>
        </p:nvSpPr>
        <p:spPr bwMode="auto">
          <a:xfrm>
            <a:off x="2032000" y="1498601"/>
            <a:ext cx="9144000" cy="257810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zh-CN" altLang="en-US" sz="2400" b="1" dirty="0">
                <a:latin typeface="Calibri" pitchFamily="34" charset="0"/>
                <a:cs typeface="Arial" charset="0"/>
              </a:rPr>
              <a:t>（效用）</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a:t>
            </a:r>
            <a:r>
              <a:rPr lang="en-US" altLang="zh-CN" sz="2667" dirty="0">
                <a:latin typeface="Calibri" pitchFamily="34" charset="0"/>
                <a:cs typeface="Arial" charset="0"/>
              </a:rPr>
              <a:t>the</a:t>
            </a:r>
            <a:r>
              <a:rPr lang="zh-CN" altLang="en-US" sz="2667" dirty="0">
                <a:latin typeface="Calibri" pitchFamily="34" charset="0"/>
                <a:cs typeface="Arial" charset="0"/>
              </a:rPr>
              <a:t> </a:t>
            </a:r>
            <a:r>
              <a:rPr lang="en-US" altLang="zh-CN" sz="2667" dirty="0">
                <a:latin typeface="Calibri" pitchFamily="34" charset="0"/>
                <a:cs typeface="Arial" charset="0"/>
              </a:rPr>
              <a:t>course</a:t>
            </a:r>
            <a:r>
              <a:rPr lang="zh-CN" altLang="en-US" sz="2667" dirty="0">
                <a:latin typeface="Calibri" pitchFamily="34" charset="0"/>
                <a:cs typeface="Arial" charset="0"/>
              </a:rPr>
              <a:t> </a:t>
            </a:r>
            <a:r>
              <a:rPr lang="en-US" altLang="zh-CN" sz="2667" dirty="0">
                <a:latin typeface="Calibri" pitchFamily="34" charset="0"/>
                <a:cs typeface="Arial" charset="0"/>
              </a:rPr>
              <a:t>CS188</a:t>
            </a:r>
            <a:r>
              <a:rPr lang="en-US" sz="2667" dirty="0">
                <a:latin typeface="Calibri" pitchFamily="34" charset="0"/>
                <a:cs typeface="Arial" charset="0"/>
              </a:rPr>
              <a:t> would be:</a:t>
            </a:r>
          </a:p>
          <a:p>
            <a:pPr marL="39686" algn="ctr">
              <a:spcBef>
                <a:spcPts val="1000"/>
              </a:spcBef>
            </a:pPr>
            <a:r>
              <a:rPr lang="en-US" sz="3733" b="1" dirty="0">
                <a:solidFill>
                  <a:srgbClr val="1212D2"/>
                </a:solidFill>
                <a:latin typeface="Calibri" pitchFamily="34" charset="0"/>
                <a:cs typeface="Arial" charset="0"/>
              </a:rPr>
              <a:t>Computational Rationality</a:t>
            </a:r>
            <a:r>
              <a:rPr lang="zh-CN" altLang="en-US" sz="3733" b="1" dirty="0">
                <a:solidFill>
                  <a:srgbClr val="1212D2"/>
                </a:solidFill>
                <a:latin typeface="Calibri" pitchFamily="34" charset="0"/>
                <a:cs typeface="Arial" charset="0"/>
              </a:rPr>
              <a:t>（计算合理性）</a:t>
            </a:r>
            <a:endParaRPr lang="en-US" sz="3733" b="1" dirty="0">
              <a:solidFill>
                <a:srgbClr val="1212D2"/>
              </a:solidFill>
              <a:latin typeface="Calibri" pitchFamily="34" charset="0"/>
              <a:cs typeface="Arial" charset="0"/>
            </a:endParaRPr>
          </a:p>
        </p:txBody>
      </p:sp>
    </p:spTree>
    <p:extLst>
      <p:ext uri="{BB962C8B-B14F-4D97-AF65-F5344CB8AC3E}">
        <p14:creationId xmlns:p14="http://schemas.microsoft.com/office/powerpoint/2010/main" val="2887456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5400"/>
            <a:ext cx="12192000" cy="1143000"/>
          </a:xfrm>
        </p:spPr>
        <p:txBody>
          <a:bodyPr/>
          <a:lstStyle/>
          <a:p>
            <a:r>
              <a:rPr lang="en-US" sz="2800" dirty="0"/>
              <a:t>Video of Demo Maze with Deep/Shallow Water --- DFS, BFS, or UCS? (part 2)</a:t>
            </a:r>
          </a:p>
        </p:txBody>
      </p:sp>
      <p:pic>
        <p:nvPicPr>
          <p:cNvPr id="2" name="MazeShallowDeep-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8143" y="1143001"/>
            <a:ext cx="7215715" cy="5333999"/>
          </a:xfrm>
          <a:prstGeom prst="rect">
            <a:avLst/>
          </a:prstGeom>
        </p:spPr>
      </p:pic>
    </p:spTree>
    <p:extLst>
      <p:ext uri="{BB962C8B-B14F-4D97-AF65-F5344CB8AC3E}">
        <p14:creationId xmlns:p14="http://schemas.microsoft.com/office/powerpoint/2010/main" val="2080265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Informed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4704" y="1974760"/>
            <a:ext cx="7010399" cy="3511382"/>
          </a:xfrm>
          <a:prstGeom prst="rect">
            <a:avLst/>
          </a:prstGeom>
          <a:noFill/>
        </p:spPr>
      </p:pic>
      <p:sp>
        <p:nvSpPr>
          <p:cNvPr id="7" name="Text Box 8"/>
          <p:cNvSpPr txBox="1">
            <a:spLocks noChangeArrowheads="1"/>
          </p:cNvSpPr>
          <p:nvPr/>
        </p:nvSpPr>
        <p:spPr bwMode="auto">
          <a:xfrm>
            <a:off x="0" y="5486400"/>
            <a:ext cx="12192000" cy="992577"/>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Pieter Abbeel &amp; Dan Klein</a:t>
            </a:r>
          </a:p>
          <a:p>
            <a:pPr algn="ctr">
              <a:spcBef>
                <a:spcPct val="50000"/>
              </a:spcBef>
            </a:pPr>
            <a:r>
              <a:rPr lang="en-US" sz="2400" dirty="0">
                <a:latin typeface="Calibri"/>
                <a:cs typeface="Calibri"/>
              </a:rPr>
              <a:t>University of California, Berkeley</a:t>
            </a:r>
          </a:p>
        </p:txBody>
      </p:sp>
    </p:spTree>
    <p:extLst>
      <p:ext uri="{BB962C8B-B14F-4D97-AF65-F5344CB8AC3E}">
        <p14:creationId xmlns:p14="http://schemas.microsoft.com/office/powerpoint/2010/main" val="1701951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5400"/>
            <a:ext cx="12192000" cy="1143000"/>
          </a:xfrm>
        </p:spPr>
        <p:txBody>
          <a:bodyPr>
            <a:normAutofit fontScale="90000"/>
          </a:bodyPr>
          <a:lstStyle/>
          <a:p>
            <a:r>
              <a:rPr lang="en-US" dirty="0"/>
              <a:t>Video of Demo Contours UCS </a:t>
            </a:r>
            <a:r>
              <a:rPr lang="en-US" dirty="0" err="1"/>
              <a:t>Pacman</a:t>
            </a:r>
            <a:r>
              <a:rPr lang="en-US" dirty="0"/>
              <a:t> Small Maze</a:t>
            </a:r>
          </a:p>
        </p:txBody>
      </p:sp>
      <p:pic>
        <p:nvPicPr>
          <p:cNvPr id="2"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4134855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Search Heuristics</a:t>
            </a:r>
            <a:r>
              <a:rPr lang="zh-CN" altLang="en-US" dirty="0"/>
              <a:t>（启发式搜索）</a:t>
            </a:r>
            <a:endParaRPr lang="en-US" dirty="0"/>
          </a:p>
        </p:txBody>
      </p:sp>
      <p:pic>
        <p:nvPicPr>
          <p:cNvPr id="32771" name="Picture 2" descr="Z:\Shared with PC\smallMaze.png"/>
          <p:cNvPicPr>
            <a:picLocks noChangeAspect="1" noChangeArrowheads="1"/>
          </p:cNvPicPr>
          <p:nvPr/>
        </p:nvPicPr>
        <p:blipFill>
          <a:blip r:embed="rId3" cstate="print"/>
          <a:srcRect/>
          <a:stretch>
            <a:fillRect/>
          </a:stretch>
        </p:blipFill>
        <p:spPr bwMode="auto">
          <a:xfrm>
            <a:off x="533400" y="3498849"/>
            <a:ext cx="6623051" cy="2978151"/>
          </a:xfrm>
          <a:prstGeom prst="rect">
            <a:avLst/>
          </a:prstGeom>
          <a:noFill/>
          <a:ln w="9525">
            <a:noFill/>
            <a:miter lim="800000"/>
            <a:headEnd/>
            <a:tailEnd/>
          </a:ln>
        </p:spPr>
      </p:pic>
      <p:sp>
        <p:nvSpPr>
          <p:cNvPr id="6" name="Rectangle 5"/>
          <p:cNvSpPr txBox="1">
            <a:spLocks noChangeArrowheads="1"/>
          </p:cNvSpPr>
          <p:nvPr/>
        </p:nvSpPr>
        <p:spPr bwMode="auto">
          <a:xfrm>
            <a:off x="457200" y="1219200"/>
            <a:ext cx="6858000" cy="1708151"/>
          </a:xfrm>
          <a:prstGeom prst="rect">
            <a:avLst/>
          </a:prstGeom>
          <a:noFill/>
          <a:ln w="9525">
            <a:noFill/>
            <a:miter lim="800000"/>
            <a:headEnd/>
            <a:tailEnd/>
          </a:ln>
        </p:spPr>
        <p:txBody>
          <a:bodyPr lIns="91432" tIns="45718" rIns="91432" bIns="45718"/>
          <a:lstStyle/>
          <a:p>
            <a:pPr marL="342866" indent="-342866">
              <a:spcBef>
                <a:spcPct val="20000"/>
              </a:spcBef>
              <a:buClr>
                <a:schemeClr val="accent2"/>
              </a:buClr>
              <a:buFont typeface="Wingdings" pitchFamily="2" charset="2"/>
              <a:buChar char="§"/>
              <a:defRPr/>
            </a:pPr>
            <a:r>
              <a:rPr lang="en-US" sz="2800" kern="0" dirty="0">
                <a:solidFill>
                  <a:schemeClr val="accent2"/>
                </a:solidFill>
                <a:latin typeface="Calibri" pitchFamily="34" charset="0"/>
                <a:cs typeface="+mn-cs"/>
              </a:rPr>
              <a:t>A heuristic is:</a:t>
            </a:r>
          </a:p>
          <a:p>
            <a:pPr marL="800021" lvl="1" indent="-342866">
              <a:spcBef>
                <a:spcPct val="20000"/>
              </a:spcBef>
              <a:buClr>
                <a:schemeClr val="accent2"/>
              </a:buClr>
              <a:buFont typeface="Wingdings" pitchFamily="2" charset="2"/>
              <a:buChar char="§"/>
              <a:defRPr/>
            </a:pPr>
            <a:r>
              <a:rPr lang="en-US" sz="2000" kern="0" dirty="0">
                <a:latin typeface="Calibri" pitchFamily="34" charset="0"/>
                <a:cs typeface="+mn-cs"/>
              </a:rPr>
              <a:t>A function that </a:t>
            </a:r>
            <a:r>
              <a:rPr lang="en-US" sz="2000" i="1" kern="0" dirty="0">
                <a:latin typeface="Calibri" pitchFamily="34" charset="0"/>
                <a:cs typeface="+mn-cs"/>
              </a:rPr>
              <a:t>estimates</a:t>
            </a:r>
            <a:r>
              <a:rPr lang="en-US" sz="2000" kern="0" dirty="0">
                <a:latin typeface="Calibri" pitchFamily="34" charset="0"/>
                <a:cs typeface="+mn-cs"/>
              </a:rPr>
              <a:t> how close a state is to a goal</a:t>
            </a:r>
          </a:p>
          <a:p>
            <a:pPr marL="800021" lvl="1" indent="-342866">
              <a:spcBef>
                <a:spcPct val="20000"/>
              </a:spcBef>
              <a:buClr>
                <a:schemeClr val="accent2"/>
              </a:buClr>
              <a:buFont typeface="Wingdings" pitchFamily="2" charset="2"/>
              <a:buChar char="§"/>
              <a:defRPr/>
            </a:pPr>
            <a:r>
              <a:rPr lang="en-US" sz="2000" kern="0" dirty="0">
                <a:latin typeface="Calibri" pitchFamily="34" charset="0"/>
                <a:cs typeface="+mn-cs"/>
              </a:rPr>
              <a:t>Designed for a particular search problem</a:t>
            </a:r>
          </a:p>
          <a:p>
            <a:pPr marL="800021" lvl="1" indent="-342866">
              <a:spcBef>
                <a:spcPct val="20000"/>
              </a:spcBef>
              <a:buClr>
                <a:schemeClr val="accent2"/>
              </a:buClr>
              <a:buFont typeface="Wingdings" pitchFamily="2" charset="2"/>
              <a:buChar char="§"/>
              <a:defRPr/>
            </a:pPr>
            <a:r>
              <a:rPr lang="en-US" sz="2000" kern="0" dirty="0">
                <a:latin typeface="Calibri" pitchFamily="34" charset="0"/>
                <a:cs typeface="+mn-cs"/>
              </a:rPr>
              <a:t>Examples: Manhattan distance, Euclidean distance for </a:t>
            </a:r>
            <a:r>
              <a:rPr lang="en-US" sz="2000" kern="0" dirty="0" err="1">
                <a:latin typeface="Calibri" pitchFamily="34" charset="0"/>
                <a:cs typeface="+mn-cs"/>
              </a:rPr>
              <a:t>pathing</a:t>
            </a:r>
            <a:endParaRPr lang="en-US" sz="2000" kern="0" dirty="0">
              <a:latin typeface="Calibri" pitchFamily="34" charset="0"/>
              <a:cs typeface="+mn-cs"/>
            </a:endParaRPr>
          </a:p>
        </p:txBody>
      </p:sp>
      <p:grpSp>
        <p:nvGrpSpPr>
          <p:cNvPr id="2" name="Group 18"/>
          <p:cNvGrpSpPr>
            <a:grpSpLocks/>
          </p:cNvGrpSpPr>
          <p:nvPr/>
        </p:nvGrpSpPr>
        <p:grpSpPr bwMode="auto">
          <a:xfrm>
            <a:off x="903293" y="4078286"/>
            <a:ext cx="3025775" cy="1924051"/>
            <a:chOff x="1573306" y="4155142"/>
            <a:chExt cx="3025588" cy="1922929"/>
          </a:xfrm>
        </p:grpSpPr>
        <p:sp>
          <p:nvSpPr>
            <p:cNvPr id="13" name="Freeform 12"/>
            <p:cNvSpPr/>
            <p:nvPr/>
          </p:nvSpPr>
          <p:spPr>
            <a:xfrm>
              <a:off x="1573306" y="4578757"/>
              <a:ext cx="3025588" cy="1499314"/>
            </a:xfrm>
            <a:custGeom>
              <a:avLst/>
              <a:gdLst>
                <a:gd name="connsiteX0" fmla="*/ 3065929 w 3065929"/>
                <a:gd name="connsiteY0" fmla="*/ 13447 h 1479177"/>
                <a:gd name="connsiteX1" fmla="*/ 0 w 3065929"/>
                <a:gd name="connsiteY1" fmla="*/ 0 h 1479177"/>
                <a:gd name="connsiteX2" fmla="*/ 26894 w 3065929"/>
                <a:gd name="connsiteY2" fmla="*/ 1479177 h 1479177"/>
              </a:gdLst>
              <a:ahLst/>
              <a:cxnLst>
                <a:cxn ang="0">
                  <a:pos x="connsiteX0" y="connsiteY0"/>
                </a:cxn>
                <a:cxn ang="0">
                  <a:pos x="connsiteX1" y="connsiteY1"/>
                </a:cxn>
                <a:cxn ang="0">
                  <a:pos x="connsiteX2" y="connsiteY2"/>
                </a:cxn>
              </a:cxnLst>
              <a:rect l="l" t="t" r="r" b="b"/>
              <a:pathLst>
                <a:path w="3065929" h="1479177">
                  <a:moveTo>
                    <a:pt x="3065929" y="13447"/>
                  </a:moveTo>
                  <a:lnTo>
                    <a:pt x="0" y="0"/>
                  </a:lnTo>
                  <a:lnTo>
                    <a:pt x="26894" y="1479177"/>
                  </a:lnTo>
                </a:path>
              </a:pathLst>
            </a:cu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32778" name="TextBox 15"/>
            <p:cNvSpPr txBox="1">
              <a:spLocks noChangeArrowheads="1"/>
            </p:cNvSpPr>
            <p:nvPr/>
          </p:nvSpPr>
          <p:spPr bwMode="auto">
            <a:xfrm>
              <a:off x="2164976" y="4155142"/>
              <a:ext cx="441119" cy="369117"/>
            </a:xfrm>
            <a:prstGeom prst="rect">
              <a:avLst/>
            </a:prstGeom>
            <a:noFill/>
            <a:ln w="9525">
              <a:noFill/>
              <a:miter lim="800000"/>
              <a:headEnd/>
              <a:tailEnd/>
            </a:ln>
          </p:spPr>
          <p:txBody>
            <a:bodyPr wrap="none">
              <a:spAutoFit/>
            </a:bodyPr>
            <a:lstStyle/>
            <a:p>
              <a:r>
                <a:rPr lang="en-US" b="1" dirty="0">
                  <a:solidFill>
                    <a:srgbClr val="C00000"/>
                  </a:solidFill>
                </a:rPr>
                <a:t>10</a:t>
              </a:r>
            </a:p>
          </p:txBody>
        </p:sp>
        <p:sp>
          <p:nvSpPr>
            <p:cNvPr id="32779" name="TextBox 16"/>
            <p:cNvSpPr txBox="1">
              <a:spLocks noChangeArrowheads="1"/>
            </p:cNvSpPr>
            <p:nvPr/>
          </p:nvSpPr>
          <p:spPr bwMode="auto">
            <a:xfrm>
              <a:off x="1591236" y="4953001"/>
              <a:ext cx="312887" cy="369117"/>
            </a:xfrm>
            <a:prstGeom prst="rect">
              <a:avLst/>
            </a:prstGeom>
            <a:noFill/>
            <a:ln w="9525">
              <a:noFill/>
              <a:miter lim="800000"/>
              <a:headEnd/>
              <a:tailEnd/>
            </a:ln>
          </p:spPr>
          <p:txBody>
            <a:bodyPr wrap="none">
              <a:spAutoFit/>
            </a:bodyPr>
            <a:lstStyle/>
            <a:p>
              <a:r>
                <a:rPr lang="en-US" b="1" dirty="0">
                  <a:solidFill>
                    <a:srgbClr val="C00000"/>
                  </a:solidFill>
                </a:rPr>
                <a:t>5</a:t>
              </a:r>
            </a:p>
          </p:txBody>
        </p:sp>
      </p:grpSp>
      <p:grpSp>
        <p:nvGrpSpPr>
          <p:cNvPr id="3" name="Group 19"/>
          <p:cNvGrpSpPr>
            <a:grpSpLocks/>
          </p:cNvGrpSpPr>
          <p:nvPr/>
        </p:nvGrpSpPr>
        <p:grpSpPr bwMode="auto">
          <a:xfrm>
            <a:off x="984257" y="4495801"/>
            <a:ext cx="2978143" cy="1506537"/>
            <a:chOff x="1653989" y="4572529"/>
            <a:chExt cx="2978334" cy="1505542"/>
          </a:xfrm>
        </p:grpSpPr>
        <p:cxnSp>
          <p:nvCxnSpPr>
            <p:cNvPr id="15" name="Straight Arrow Connector 14"/>
            <p:cNvCxnSpPr/>
            <p:nvPr/>
          </p:nvCxnSpPr>
          <p:spPr>
            <a:xfrm flipH="1">
              <a:off x="1653989" y="4572529"/>
              <a:ext cx="2978334" cy="1505542"/>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776" name="TextBox 17"/>
            <p:cNvSpPr txBox="1">
              <a:spLocks noChangeArrowheads="1"/>
            </p:cNvSpPr>
            <p:nvPr/>
          </p:nvSpPr>
          <p:spPr bwMode="auto">
            <a:xfrm>
              <a:off x="3016625" y="5356413"/>
              <a:ext cx="620787" cy="369088"/>
            </a:xfrm>
            <a:prstGeom prst="rect">
              <a:avLst/>
            </a:prstGeom>
            <a:noFill/>
            <a:ln w="9525">
              <a:noFill/>
              <a:miter lim="800000"/>
              <a:headEnd/>
              <a:tailEnd/>
            </a:ln>
          </p:spPr>
          <p:txBody>
            <a:bodyPr wrap="none">
              <a:spAutoFit/>
            </a:bodyPr>
            <a:lstStyle/>
            <a:p>
              <a:r>
                <a:rPr lang="en-US" b="1" dirty="0">
                  <a:solidFill>
                    <a:srgbClr val="C00000"/>
                  </a:solidFill>
                </a:rPr>
                <a:t>11.2</a:t>
              </a:r>
            </a:p>
          </p:txBody>
        </p:sp>
      </p:grpSp>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9223" y="1524000"/>
            <a:ext cx="3407831" cy="2300286"/>
          </a:xfrm>
          <a:prstGeom prst="rect">
            <a:avLst/>
          </a:prstGeom>
          <a:noFill/>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01000" y="4116375"/>
            <a:ext cx="3476133" cy="2374241"/>
          </a:xfrm>
          <a:prstGeom prst="rect">
            <a:avLst/>
          </a:prstGeom>
          <a:noFill/>
        </p:spPr>
      </p:pic>
    </p:spTree>
    <p:extLst>
      <p:ext uri="{BB962C8B-B14F-4D97-AF65-F5344CB8AC3E}">
        <p14:creationId xmlns:p14="http://schemas.microsoft.com/office/powerpoint/2010/main" val="1796453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Search</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457200"/>
            <a:ext cx="9753599" cy="7315199"/>
          </a:xfrm>
          <a:prstGeom prst="rect">
            <a:avLst/>
          </a:prstGeom>
          <a:noFill/>
        </p:spPr>
      </p:pic>
    </p:spTree>
    <p:extLst>
      <p:ext uri="{BB962C8B-B14F-4D97-AF65-F5344CB8AC3E}">
        <p14:creationId xmlns:p14="http://schemas.microsoft.com/office/powerpoint/2010/main" val="2079500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28"/>
          <p:cNvSpPr>
            <a:spLocks/>
          </p:cNvSpPr>
          <p:nvPr/>
        </p:nvSpPr>
        <p:spPr bwMode="auto">
          <a:xfrm>
            <a:off x="8094662" y="3833812"/>
            <a:ext cx="2884488" cy="2263775"/>
          </a:xfrm>
          <a:custGeom>
            <a:avLst/>
            <a:gdLst>
              <a:gd name="T0" fmla="*/ 2147483647 w 1817"/>
              <a:gd name="T1" fmla="*/ 2147483647 h 1714"/>
              <a:gd name="T2" fmla="*/ 2147483647 w 1817"/>
              <a:gd name="T3" fmla="*/ 2147483647 h 1714"/>
              <a:gd name="T4" fmla="*/ 2147483647 w 1817"/>
              <a:gd name="T5" fmla="*/ 2147483647 h 1714"/>
              <a:gd name="T6" fmla="*/ 2147483647 w 1817"/>
              <a:gd name="T7" fmla="*/ 2147483647 h 1714"/>
              <a:gd name="T8" fmla="*/ 2147483647 w 1817"/>
              <a:gd name="T9" fmla="*/ 2147483647 h 1714"/>
              <a:gd name="T10" fmla="*/ 2147483647 w 1817"/>
              <a:gd name="T11" fmla="*/ 2147483647 h 1714"/>
              <a:gd name="T12" fmla="*/ 2147483647 w 1817"/>
              <a:gd name="T13" fmla="*/ 2147483647 h 1714"/>
              <a:gd name="T14" fmla="*/ 2147483647 w 1817"/>
              <a:gd name="T15" fmla="*/ 2147483647 h 1714"/>
              <a:gd name="T16" fmla="*/ 2147483647 w 1817"/>
              <a:gd name="T17" fmla="*/ 2147483647 h 1714"/>
              <a:gd name="T18" fmla="*/ 2147483647 w 1817"/>
              <a:gd name="T19" fmla="*/ 2147483647 h 17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7"/>
              <a:gd name="T31" fmla="*/ 0 h 1714"/>
              <a:gd name="T32" fmla="*/ 1817 w 1817"/>
              <a:gd name="T33" fmla="*/ 1714 h 17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7" h="1714">
                <a:moveTo>
                  <a:pt x="938" y="164"/>
                </a:moveTo>
                <a:cubicBezTo>
                  <a:pt x="1096" y="407"/>
                  <a:pt x="1716" y="1413"/>
                  <a:pt x="1817" y="1625"/>
                </a:cubicBezTo>
                <a:cubicBezTo>
                  <a:pt x="1741" y="1629"/>
                  <a:pt x="1331" y="1650"/>
                  <a:pt x="1054" y="1649"/>
                </a:cubicBezTo>
                <a:cubicBezTo>
                  <a:pt x="1021" y="1539"/>
                  <a:pt x="1101" y="1279"/>
                  <a:pt x="1036" y="1021"/>
                </a:cubicBezTo>
                <a:cubicBezTo>
                  <a:pt x="1008" y="965"/>
                  <a:pt x="973" y="949"/>
                  <a:pt x="897" y="973"/>
                </a:cubicBezTo>
                <a:cubicBezTo>
                  <a:pt x="855" y="963"/>
                  <a:pt x="618" y="1676"/>
                  <a:pt x="586" y="1654"/>
                </a:cubicBezTo>
                <a:cubicBezTo>
                  <a:pt x="468" y="1651"/>
                  <a:pt x="44" y="1714"/>
                  <a:pt x="47" y="1649"/>
                </a:cubicBezTo>
                <a:cubicBezTo>
                  <a:pt x="0" y="1570"/>
                  <a:pt x="165" y="1427"/>
                  <a:pt x="302" y="1181"/>
                </a:cubicBezTo>
                <a:cubicBezTo>
                  <a:pt x="348" y="1005"/>
                  <a:pt x="762" y="338"/>
                  <a:pt x="868" y="169"/>
                </a:cubicBezTo>
                <a:cubicBezTo>
                  <a:pt x="974" y="0"/>
                  <a:pt x="924" y="165"/>
                  <a:pt x="938" y="164"/>
                </a:cubicBezTo>
                <a:close/>
              </a:path>
            </a:pathLst>
          </a:custGeom>
          <a:solidFill>
            <a:srgbClr val="C0C0C0"/>
          </a:solidFill>
          <a:ln w="9525">
            <a:solidFill>
              <a:schemeClr val="tx1"/>
            </a:solidFill>
            <a:round/>
            <a:headEnd/>
            <a:tailEnd/>
          </a:ln>
        </p:spPr>
        <p:txBody>
          <a:bodyPr lIns="91438" tIns="45719" rIns="91438" bIns="45719"/>
          <a:lstStyle/>
          <a:p>
            <a:endParaRPr lang="en-US"/>
          </a:p>
        </p:txBody>
      </p:sp>
      <p:sp>
        <p:nvSpPr>
          <p:cNvPr id="13315" name="Rectangle 2"/>
          <p:cNvSpPr>
            <a:spLocks noGrp="1" noChangeArrowheads="1"/>
          </p:cNvSpPr>
          <p:nvPr>
            <p:ph type="title"/>
          </p:nvPr>
        </p:nvSpPr>
        <p:spPr/>
        <p:txBody>
          <a:bodyPr/>
          <a:lstStyle/>
          <a:p>
            <a:pPr eaLnBrk="1" hangingPunct="1"/>
            <a:r>
              <a:rPr lang="en-US" dirty="0"/>
              <a:t>Greedy Search</a:t>
            </a:r>
          </a:p>
        </p:txBody>
      </p:sp>
      <p:sp>
        <p:nvSpPr>
          <p:cNvPr id="13316" name="Rectangle 3"/>
          <p:cNvSpPr>
            <a:spLocks noGrp="1" noChangeArrowheads="1"/>
          </p:cNvSpPr>
          <p:nvPr>
            <p:ph idx="1"/>
          </p:nvPr>
        </p:nvSpPr>
        <p:spPr>
          <a:xfrm>
            <a:off x="457200" y="1600200"/>
            <a:ext cx="7086600" cy="4876800"/>
          </a:xfrm>
        </p:spPr>
        <p:txBody>
          <a:bodyPr/>
          <a:lstStyle/>
          <a:p>
            <a:pPr eaLnBrk="1" hangingPunct="1">
              <a:lnSpc>
                <a:spcPct val="80000"/>
              </a:lnSpc>
            </a:pPr>
            <a:r>
              <a:rPr lang="en-US" sz="2800" dirty="0"/>
              <a:t>Strategy: expand a node that you think is closest to a goal state</a:t>
            </a:r>
          </a:p>
          <a:p>
            <a:pPr lvl="1" eaLnBrk="1" hangingPunct="1">
              <a:lnSpc>
                <a:spcPct val="80000"/>
              </a:lnSpc>
            </a:pPr>
            <a:r>
              <a:rPr lang="en-US" sz="2400" dirty="0"/>
              <a:t>Heuristic: estimate of distance to nearest goal for each state</a:t>
            </a:r>
          </a:p>
          <a:p>
            <a:pPr lvl="1" eaLnBrk="1" hangingPunct="1">
              <a:lnSpc>
                <a:spcPct val="80000"/>
              </a:lnSpc>
            </a:pPr>
            <a:endParaRPr lang="en-US" sz="1200" dirty="0"/>
          </a:p>
          <a:p>
            <a:pPr eaLnBrk="1" hangingPunct="1">
              <a:lnSpc>
                <a:spcPct val="80000"/>
              </a:lnSpc>
            </a:pPr>
            <a:endParaRPr lang="en-US" sz="2800" dirty="0"/>
          </a:p>
          <a:p>
            <a:pPr eaLnBrk="1" hangingPunct="1">
              <a:lnSpc>
                <a:spcPct val="80000"/>
              </a:lnSpc>
            </a:pPr>
            <a:r>
              <a:rPr lang="en-US" sz="2800" dirty="0"/>
              <a:t>A common case:</a:t>
            </a:r>
          </a:p>
          <a:p>
            <a:pPr lvl="1" eaLnBrk="1" hangingPunct="1">
              <a:lnSpc>
                <a:spcPct val="80000"/>
              </a:lnSpc>
            </a:pPr>
            <a:r>
              <a:rPr lang="en-US" sz="2400" dirty="0"/>
              <a:t>Best-first takes you straight to the (wrong) goal</a:t>
            </a:r>
          </a:p>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2800" dirty="0"/>
          </a:p>
          <a:p>
            <a:pPr eaLnBrk="1" hangingPunct="1">
              <a:lnSpc>
                <a:spcPct val="80000"/>
              </a:lnSpc>
            </a:pPr>
            <a:r>
              <a:rPr lang="en-US" sz="2800" dirty="0"/>
              <a:t>Worst-case: like a badly-guided DFS</a:t>
            </a:r>
          </a:p>
        </p:txBody>
      </p:sp>
      <p:sp>
        <p:nvSpPr>
          <p:cNvPr id="13317" name="Freeform 30"/>
          <p:cNvSpPr>
            <a:spLocks/>
          </p:cNvSpPr>
          <p:nvPr/>
        </p:nvSpPr>
        <p:spPr bwMode="auto">
          <a:xfrm>
            <a:off x="9348787" y="1219200"/>
            <a:ext cx="846139" cy="1774825"/>
          </a:xfrm>
          <a:custGeom>
            <a:avLst/>
            <a:gdLst>
              <a:gd name="T0" fmla="*/ 2147483647 w 533"/>
              <a:gd name="T1" fmla="*/ 2147483647 h 1118"/>
              <a:gd name="T2" fmla="*/ 2147483647 w 533"/>
              <a:gd name="T3" fmla="*/ 2147483647 h 1118"/>
              <a:gd name="T4" fmla="*/ 2147483647 w 533"/>
              <a:gd name="T5" fmla="*/ 2147483647 h 1118"/>
              <a:gd name="T6" fmla="*/ 2147483647 w 533"/>
              <a:gd name="T7" fmla="*/ 2147483647 h 1118"/>
              <a:gd name="T8" fmla="*/ 2147483647 w 533"/>
              <a:gd name="T9" fmla="*/ 2147483647 h 1118"/>
              <a:gd name="T10" fmla="*/ 2147483647 w 533"/>
              <a:gd name="T11" fmla="*/ 2147483647 h 1118"/>
              <a:gd name="T12" fmla="*/ 0 60000 65536"/>
              <a:gd name="T13" fmla="*/ 0 60000 65536"/>
              <a:gd name="T14" fmla="*/ 0 60000 65536"/>
              <a:gd name="T15" fmla="*/ 0 60000 65536"/>
              <a:gd name="T16" fmla="*/ 0 60000 65536"/>
              <a:gd name="T17" fmla="*/ 0 60000 65536"/>
              <a:gd name="T18" fmla="*/ 0 w 533"/>
              <a:gd name="T19" fmla="*/ 0 h 1118"/>
              <a:gd name="T20" fmla="*/ 533 w 533"/>
              <a:gd name="T21" fmla="*/ 1118 h 1118"/>
            </a:gdLst>
            <a:ahLst/>
            <a:cxnLst>
              <a:cxn ang="T12">
                <a:pos x="T0" y="T1"/>
              </a:cxn>
              <a:cxn ang="T13">
                <a:pos x="T2" y="T3"/>
              </a:cxn>
              <a:cxn ang="T14">
                <a:pos x="T4" y="T5"/>
              </a:cxn>
              <a:cxn ang="T15">
                <a:pos x="T6" y="T7"/>
              </a:cxn>
              <a:cxn ang="T16">
                <a:pos x="T8" y="T9"/>
              </a:cxn>
              <a:cxn ang="T17">
                <a:pos x="T10" y="T11"/>
              </a:cxn>
            </a:cxnLst>
            <a:rect l="T18" t="T19" r="T20" b="T21"/>
            <a:pathLst>
              <a:path w="533" h="1118">
                <a:moveTo>
                  <a:pt x="100" y="137"/>
                </a:moveTo>
                <a:cubicBezTo>
                  <a:pt x="172" y="245"/>
                  <a:pt x="395" y="656"/>
                  <a:pt x="464" y="788"/>
                </a:cubicBezTo>
                <a:cubicBezTo>
                  <a:pt x="533" y="920"/>
                  <a:pt x="513" y="858"/>
                  <a:pt x="513" y="928"/>
                </a:cubicBezTo>
                <a:cubicBezTo>
                  <a:pt x="472" y="988"/>
                  <a:pt x="380" y="1118"/>
                  <a:pt x="281" y="991"/>
                </a:cubicBezTo>
                <a:cubicBezTo>
                  <a:pt x="260" y="823"/>
                  <a:pt x="60" y="284"/>
                  <a:pt x="30" y="142"/>
                </a:cubicBezTo>
                <a:cubicBezTo>
                  <a:pt x="0" y="0"/>
                  <a:pt x="32" y="29"/>
                  <a:pt x="100" y="137"/>
                </a:cubicBezTo>
                <a:close/>
              </a:path>
            </a:pathLst>
          </a:custGeom>
          <a:solidFill>
            <a:srgbClr val="C0C0C0"/>
          </a:solidFill>
          <a:ln w="9525">
            <a:solidFill>
              <a:schemeClr val="tx1"/>
            </a:solidFill>
            <a:round/>
            <a:headEnd/>
            <a:tailEnd/>
          </a:ln>
        </p:spPr>
        <p:txBody>
          <a:bodyPr lIns="91438" tIns="45719" rIns="91438" bIns="45719"/>
          <a:lstStyle/>
          <a:p>
            <a:endParaRPr lang="en-US"/>
          </a:p>
        </p:txBody>
      </p:sp>
      <p:sp>
        <p:nvSpPr>
          <p:cNvPr id="13318" name="Freeform 4"/>
          <p:cNvSpPr>
            <a:spLocks/>
          </p:cNvSpPr>
          <p:nvPr/>
        </p:nvSpPr>
        <p:spPr bwMode="auto">
          <a:xfrm>
            <a:off x="8001000" y="1322386"/>
            <a:ext cx="2927351" cy="2108200"/>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endParaRPr lang="en-US"/>
          </a:p>
        </p:txBody>
      </p:sp>
      <p:sp>
        <p:nvSpPr>
          <p:cNvPr id="13319" name="Oval 5"/>
          <p:cNvSpPr>
            <a:spLocks noChangeArrowheads="1"/>
          </p:cNvSpPr>
          <p:nvPr/>
        </p:nvSpPr>
        <p:spPr bwMode="auto">
          <a:xfrm>
            <a:off x="9123363" y="1677987"/>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0" name="Oval 6"/>
          <p:cNvSpPr>
            <a:spLocks noChangeArrowheads="1"/>
          </p:cNvSpPr>
          <p:nvPr/>
        </p:nvSpPr>
        <p:spPr bwMode="auto">
          <a:xfrm>
            <a:off x="9599613" y="1668461"/>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1" name="Text Box 7"/>
          <p:cNvSpPr txBox="1">
            <a:spLocks noChangeArrowheads="1"/>
          </p:cNvSpPr>
          <p:nvPr/>
        </p:nvSpPr>
        <p:spPr bwMode="auto">
          <a:xfrm>
            <a:off x="9253537" y="1528763"/>
            <a:ext cx="274639" cy="369330"/>
          </a:xfrm>
          <a:prstGeom prst="rect">
            <a:avLst/>
          </a:prstGeom>
          <a:noFill/>
          <a:ln w="9525">
            <a:noFill/>
            <a:miter lim="800000"/>
            <a:headEnd/>
            <a:tailEnd/>
          </a:ln>
        </p:spPr>
        <p:txBody>
          <a:bodyPr lIns="91438" tIns="45719" rIns="91438" bIns="45719">
            <a:spAutoFit/>
          </a:bodyPr>
          <a:lstStyle/>
          <a:p>
            <a:pPr>
              <a:spcBef>
                <a:spcPct val="50000"/>
              </a:spcBef>
            </a:pPr>
            <a:r>
              <a:rPr lang="en-US"/>
              <a:t>…</a:t>
            </a:r>
          </a:p>
        </p:txBody>
      </p:sp>
      <p:sp>
        <p:nvSpPr>
          <p:cNvPr id="13322" name="Freeform 8"/>
          <p:cNvSpPr>
            <a:spLocks/>
          </p:cNvSpPr>
          <p:nvPr/>
        </p:nvSpPr>
        <p:spPr bwMode="auto">
          <a:xfrm>
            <a:off x="9236076" y="14827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8" tIns="45719" rIns="91438" bIns="45719"/>
          <a:lstStyle/>
          <a:p>
            <a:endParaRPr lang="en-US"/>
          </a:p>
        </p:txBody>
      </p:sp>
      <p:sp>
        <p:nvSpPr>
          <p:cNvPr id="13323" name="Text Box 9"/>
          <p:cNvSpPr txBox="1">
            <a:spLocks noChangeArrowheads="1"/>
          </p:cNvSpPr>
          <p:nvPr/>
        </p:nvSpPr>
        <p:spPr bwMode="auto">
          <a:xfrm>
            <a:off x="9637711" y="1281112"/>
            <a:ext cx="298451" cy="369330"/>
          </a:xfrm>
          <a:prstGeom prst="rect">
            <a:avLst/>
          </a:prstGeom>
          <a:noFill/>
          <a:ln w="9525">
            <a:noFill/>
            <a:miter lim="800000"/>
            <a:headEnd/>
            <a:tailEnd/>
          </a:ln>
        </p:spPr>
        <p:txBody>
          <a:bodyPr lIns="91438" tIns="45719" rIns="91438" bIns="45719">
            <a:spAutoFit/>
          </a:bodyPr>
          <a:lstStyle/>
          <a:p>
            <a:pPr>
              <a:spcBef>
                <a:spcPct val="50000"/>
              </a:spcBef>
            </a:pPr>
            <a:r>
              <a:rPr lang="en-US"/>
              <a:t>b</a:t>
            </a:r>
          </a:p>
        </p:txBody>
      </p:sp>
      <p:sp>
        <p:nvSpPr>
          <p:cNvPr id="13324" name="Oval 11"/>
          <p:cNvSpPr>
            <a:spLocks noChangeArrowheads="1"/>
          </p:cNvSpPr>
          <p:nvPr/>
        </p:nvSpPr>
        <p:spPr bwMode="auto">
          <a:xfrm>
            <a:off x="9847263" y="2592387"/>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endParaRPr lang="en-US"/>
          </a:p>
        </p:txBody>
      </p:sp>
      <p:sp>
        <p:nvSpPr>
          <p:cNvPr id="13325" name="Oval 17"/>
          <p:cNvSpPr>
            <a:spLocks noChangeArrowheads="1"/>
          </p:cNvSpPr>
          <p:nvPr/>
        </p:nvSpPr>
        <p:spPr bwMode="auto">
          <a:xfrm>
            <a:off x="9355137" y="1252537"/>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6" name="Freeform 18"/>
          <p:cNvSpPr>
            <a:spLocks/>
          </p:cNvSpPr>
          <p:nvPr/>
        </p:nvSpPr>
        <p:spPr bwMode="auto">
          <a:xfrm>
            <a:off x="8080376" y="3959223"/>
            <a:ext cx="2927351" cy="2062163"/>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endParaRPr lang="en-US"/>
          </a:p>
        </p:txBody>
      </p:sp>
      <p:sp>
        <p:nvSpPr>
          <p:cNvPr id="13327" name="Oval 19"/>
          <p:cNvSpPr>
            <a:spLocks noChangeArrowheads="1"/>
          </p:cNvSpPr>
          <p:nvPr/>
        </p:nvSpPr>
        <p:spPr bwMode="auto">
          <a:xfrm>
            <a:off x="9202737" y="43148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8" name="Oval 20"/>
          <p:cNvSpPr>
            <a:spLocks noChangeArrowheads="1"/>
          </p:cNvSpPr>
          <p:nvPr/>
        </p:nvSpPr>
        <p:spPr bwMode="auto">
          <a:xfrm>
            <a:off x="9678988" y="4305299"/>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9" name="Text Box 21"/>
          <p:cNvSpPr txBox="1">
            <a:spLocks noChangeArrowheads="1"/>
          </p:cNvSpPr>
          <p:nvPr/>
        </p:nvSpPr>
        <p:spPr bwMode="auto">
          <a:xfrm>
            <a:off x="9332912" y="4165600"/>
            <a:ext cx="274639" cy="369330"/>
          </a:xfrm>
          <a:prstGeom prst="rect">
            <a:avLst/>
          </a:prstGeom>
          <a:noFill/>
          <a:ln w="9525">
            <a:noFill/>
            <a:miter lim="800000"/>
            <a:headEnd/>
            <a:tailEnd/>
          </a:ln>
        </p:spPr>
        <p:txBody>
          <a:bodyPr lIns="91438" tIns="45719" rIns="91438" bIns="45719">
            <a:spAutoFit/>
          </a:bodyPr>
          <a:lstStyle/>
          <a:p>
            <a:pPr>
              <a:spcBef>
                <a:spcPct val="50000"/>
              </a:spcBef>
            </a:pPr>
            <a:r>
              <a:rPr lang="en-US"/>
              <a:t>…</a:t>
            </a:r>
          </a:p>
        </p:txBody>
      </p:sp>
      <p:sp>
        <p:nvSpPr>
          <p:cNvPr id="13330" name="Freeform 22"/>
          <p:cNvSpPr>
            <a:spLocks/>
          </p:cNvSpPr>
          <p:nvPr/>
        </p:nvSpPr>
        <p:spPr bwMode="auto">
          <a:xfrm>
            <a:off x="9315451" y="4119561"/>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8" tIns="45719" rIns="91438" bIns="45719"/>
          <a:lstStyle/>
          <a:p>
            <a:endParaRPr lang="en-US"/>
          </a:p>
        </p:txBody>
      </p:sp>
      <p:sp>
        <p:nvSpPr>
          <p:cNvPr id="13331" name="Text Box 23"/>
          <p:cNvSpPr txBox="1">
            <a:spLocks noChangeArrowheads="1"/>
          </p:cNvSpPr>
          <p:nvPr/>
        </p:nvSpPr>
        <p:spPr bwMode="auto">
          <a:xfrm>
            <a:off x="9717087" y="3917950"/>
            <a:ext cx="298451" cy="369330"/>
          </a:xfrm>
          <a:prstGeom prst="rect">
            <a:avLst/>
          </a:prstGeom>
          <a:noFill/>
          <a:ln w="9525">
            <a:noFill/>
            <a:miter lim="800000"/>
            <a:headEnd/>
            <a:tailEnd/>
          </a:ln>
        </p:spPr>
        <p:txBody>
          <a:bodyPr lIns="91438" tIns="45719" rIns="91438" bIns="45719">
            <a:spAutoFit/>
          </a:bodyPr>
          <a:lstStyle/>
          <a:p>
            <a:pPr>
              <a:spcBef>
                <a:spcPct val="50000"/>
              </a:spcBef>
            </a:pPr>
            <a:r>
              <a:rPr lang="en-US"/>
              <a:t>b</a:t>
            </a:r>
          </a:p>
        </p:txBody>
      </p:sp>
      <p:sp>
        <p:nvSpPr>
          <p:cNvPr id="13332" name="Oval 25"/>
          <p:cNvSpPr>
            <a:spLocks noChangeArrowheads="1"/>
          </p:cNvSpPr>
          <p:nvPr/>
        </p:nvSpPr>
        <p:spPr bwMode="auto">
          <a:xfrm>
            <a:off x="9466263" y="5335587"/>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endParaRPr lang="en-US"/>
          </a:p>
        </p:txBody>
      </p:sp>
      <p:sp>
        <p:nvSpPr>
          <p:cNvPr id="13333" name="Oval 29"/>
          <p:cNvSpPr>
            <a:spLocks noChangeArrowheads="1"/>
          </p:cNvSpPr>
          <p:nvPr/>
        </p:nvSpPr>
        <p:spPr bwMode="auto">
          <a:xfrm>
            <a:off x="9434513" y="388937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34" name="TextBox 18"/>
          <p:cNvSpPr txBox="1">
            <a:spLocks noChangeArrowheads="1"/>
          </p:cNvSpPr>
          <p:nvPr/>
        </p:nvSpPr>
        <p:spPr bwMode="auto">
          <a:xfrm>
            <a:off x="7086600" y="6211671"/>
            <a:ext cx="5105400" cy="646329"/>
          </a:xfrm>
          <a:prstGeom prst="rect">
            <a:avLst/>
          </a:prstGeom>
          <a:noFill/>
          <a:ln w="9525">
            <a:noFill/>
            <a:miter lim="800000"/>
            <a:headEnd/>
            <a:tailEnd/>
          </a:ln>
        </p:spPr>
        <p:txBody>
          <a:bodyPr wrap="square" lIns="91438" tIns="45719" rIns="91438" bIns="45719">
            <a:spAutoFit/>
          </a:bodyPr>
          <a:lstStyle/>
          <a:p>
            <a:r>
              <a:rPr lang="en-US" dirty="0">
                <a:solidFill>
                  <a:srgbClr val="C00000"/>
                </a:solidFill>
                <a:latin typeface="Calibri"/>
                <a:cs typeface="Calibri"/>
              </a:rPr>
              <a:t>[Demo: contours greedy empty (L3D1)] </a:t>
            </a:r>
          </a:p>
          <a:p>
            <a:r>
              <a:rPr lang="en-US" dirty="0">
                <a:solidFill>
                  <a:srgbClr val="C00000"/>
                </a:solidFill>
                <a:latin typeface="Calibri"/>
                <a:cs typeface="Calibri"/>
              </a:rPr>
              <a:t>[Demo: contours greedy </a:t>
            </a:r>
            <a:r>
              <a:rPr lang="en-US" dirty="0" err="1">
                <a:solidFill>
                  <a:srgbClr val="C00000"/>
                </a:solidFill>
                <a:latin typeface="Calibri"/>
                <a:cs typeface="Calibri"/>
              </a:rPr>
              <a:t>pacman</a:t>
            </a:r>
            <a:r>
              <a:rPr lang="en-US" dirty="0">
                <a:solidFill>
                  <a:srgbClr val="C00000"/>
                </a:solidFill>
                <a:latin typeface="Calibri"/>
                <a:cs typeface="Calibri"/>
              </a:rPr>
              <a:t> small maze (L3D4)]</a:t>
            </a:r>
          </a:p>
        </p:txBody>
      </p:sp>
    </p:spTree>
    <p:extLst>
      <p:ext uri="{BB962C8B-B14F-4D97-AF65-F5344CB8AC3E}">
        <p14:creationId xmlns:p14="http://schemas.microsoft.com/office/powerpoint/2010/main" val="388090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p:bldP spid="13326" grpId="0" animBg="1"/>
      <p:bldP spid="13327" grpId="0" animBg="1"/>
      <p:bldP spid="13328" grpId="0" animBg="1"/>
      <p:bldP spid="13329" grpId="0"/>
      <p:bldP spid="13330" grpId="0" animBg="1"/>
      <p:bldP spid="13331" grpId="0"/>
      <p:bldP spid="13332" grpId="0" animBg="1"/>
      <p:bldP spid="133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Contours Greedy (Empty)</a:t>
            </a:r>
          </a:p>
        </p:txBody>
      </p:sp>
      <p:pic>
        <p:nvPicPr>
          <p:cNvPr id="3" name="Empty-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14739" y="1143001"/>
            <a:ext cx="6362523" cy="5333999"/>
          </a:xfrm>
          <a:prstGeom prst="rect">
            <a:avLst/>
          </a:prstGeom>
        </p:spPr>
      </p:pic>
    </p:spTree>
    <p:extLst>
      <p:ext uri="{BB962C8B-B14F-4D97-AF65-F5344CB8AC3E}">
        <p14:creationId xmlns:p14="http://schemas.microsoft.com/office/powerpoint/2010/main" val="4233399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Contours Greedy (</a:t>
            </a:r>
            <a:r>
              <a:rPr lang="en-US" sz="4000" dirty="0" err="1"/>
              <a:t>Pacman</a:t>
            </a:r>
            <a:r>
              <a:rPr lang="en-US" sz="4000" dirty="0"/>
              <a:t> Small Maze)</a:t>
            </a:r>
          </a:p>
        </p:txBody>
      </p:sp>
      <p:pic>
        <p:nvPicPr>
          <p:cNvPr id="3" name="ContoursPacmanSmallMaze-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361" y="1143000"/>
            <a:ext cx="9335278" cy="5257800"/>
          </a:xfrm>
          <a:prstGeom prst="rect">
            <a:avLst/>
          </a:prstGeom>
        </p:spPr>
      </p:pic>
    </p:spTree>
    <p:extLst>
      <p:ext uri="{BB962C8B-B14F-4D97-AF65-F5344CB8AC3E}">
        <p14:creationId xmlns:p14="http://schemas.microsoft.com/office/powerpoint/2010/main" val="4282462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p>
        </p:txBody>
      </p:sp>
      <p:sp>
        <p:nvSpPr>
          <p:cNvPr id="3" name="Content Placeholder 2"/>
          <p:cNvSpPr>
            <a:spLocks noGrp="1"/>
          </p:cNvSpPr>
          <p:nvPr>
            <p:ph idx="1"/>
          </p:nvPr>
        </p:nvSpPr>
        <p:spPr/>
        <p:txBody>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527" y="-76200"/>
            <a:ext cx="12182254" cy="7620000"/>
          </a:xfrm>
          <a:prstGeom prst="rect">
            <a:avLst/>
          </a:prstGeom>
          <a:noFill/>
        </p:spPr>
      </p:pic>
    </p:spTree>
    <p:extLst>
      <p:ext uri="{BB962C8B-B14F-4D97-AF65-F5344CB8AC3E}">
        <p14:creationId xmlns:p14="http://schemas.microsoft.com/office/powerpoint/2010/main" val="387947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t>A* Search</a:t>
            </a:r>
          </a:p>
        </p:txBody>
      </p:sp>
      <p:pic>
        <p:nvPicPr>
          <p:cNvPr id="4104" name="Picture 8"/>
          <p:cNvPicPr>
            <a:picLocks noChangeAspect="1" noChangeArrowheads="1"/>
          </p:cNvPicPr>
          <p:nvPr/>
        </p:nvPicPr>
        <p:blipFill>
          <a:blip r:embed="rId3" cstate="print"/>
          <a:srcRect/>
          <a:stretch>
            <a:fillRect/>
          </a:stretch>
        </p:blipFill>
        <p:spPr bwMode="auto">
          <a:xfrm>
            <a:off x="3200400" y="1676400"/>
            <a:ext cx="2871787" cy="1905000"/>
          </a:xfrm>
          <a:prstGeom prst="rect">
            <a:avLst/>
          </a:prstGeom>
          <a:noFill/>
          <a:ln w="9525">
            <a:noFill/>
            <a:miter lim="800000"/>
            <a:headEnd/>
            <a:tailEnd/>
          </a:ln>
        </p:spPr>
      </p:pic>
      <p:pic>
        <p:nvPicPr>
          <p:cNvPr id="4105" name="Picture 9"/>
          <p:cNvPicPr>
            <a:picLocks noChangeAspect="1" noChangeArrowheads="1"/>
          </p:cNvPicPr>
          <p:nvPr/>
        </p:nvPicPr>
        <p:blipFill>
          <a:blip r:embed="rId4" cstate="print"/>
          <a:srcRect/>
          <a:stretch>
            <a:fillRect/>
          </a:stretch>
        </p:blipFill>
        <p:spPr bwMode="auto">
          <a:xfrm>
            <a:off x="7239000" y="1447800"/>
            <a:ext cx="1600200" cy="1843088"/>
          </a:xfrm>
          <a:prstGeom prst="rect">
            <a:avLst/>
          </a:prstGeom>
          <a:noFill/>
          <a:ln w="9525">
            <a:noFill/>
            <a:miter lim="800000"/>
            <a:headEnd/>
            <a:tailEnd/>
          </a:ln>
        </p:spPr>
      </p:pic>
      <p:pic>
        <p:nvPicPr>
          <p:cNvPr id="4106" name="Picture 10"/>
          <p:cNvPicPr>
            <a:picLocks noChangeAspect="1" noChangeArrowheads="1"/>
          </p:cNvPicPr>
          <p:nvPr/>
        </p:nvPicPr>
        <p:blipFill>
          <a:blip r:embed="rId5" cstate="print"/>
          <a:srcRect/>
          <a:stretch>
            <a:fillRect/>
          </a:stretch>
        </p:blipFill>
        <p:spPr bwMode="auto">
          <a:xfrm>
            <a:off x="4419600" y="3744914"/>
            <a:ext cx="3557588" cy="2360612"/>
          </a:xfrm>
          <a:prstGeom prst="rect">
            <a:avLst/>
          </a:prstGeom>
          <a:noFill/>
          <a:ln w="9525">
            <a:noFill/>
            <a:miter lim="800000"/>
            <a:headEnd/>
            <a:tailEnd/>
          </a:ln>
        </p:spPr>
      </p:pic>
      <p:sp>
        <p:nvSpPr>
          <p:cNvPr id="12" name="TextBox 11"/>
          <p:cNvSpPr txBox="1">
            <a:spLocks noChangeArrowheads="1"/>
          </p:cNvSpPr>
          <p:nvPr/>
        </p:nvSpPr>
        <p:spPr bwMode="auto">
          <a:xfrm>
            <a:off x="3633787" y="3276601"/>
            <a:ext cx="1524000" cy="400108"/>
          </a:xfrm>
          <a:prstGeom prst="rect">
            <a:avLst/>
          </a:prstGeom>
          <a:noFill/>
          <a:ln w="9525">
            <a:noFill/>
            <a:miter lim="800000"/>
            <a:headEnd/>
            <a:tailEnd/>
          </a:ln>
        </p:spPr>
        <p:txBody>
          <a:bodyPr lIns="91438" tIns="45719" rIns="91438" bIns="45719">
            <a:spAutoFit/>
          </a:bodyPr>
          <a:lstStyle/>
          <a:p>
            <a:pPr algn="ctr"/>
            <a:r>
              <a:rPr lang="en-US" sz="2000">
                <a:latin typeface="Calibri" pitchFamily="34" charset="0"/>
              </a:rPr>
              <a:t>UCS</a:t>
            </a:r>
          </a:p>
        </p:txBody>
      </p:sp>
      <p:sp>
        <p:nvSpPr>
          <p:cNvPr id="13" name="TextBox 12"/>
          <p:cNvSpPr txBox="1">
            <a:spLocks noChangeArrowheads="1"/>
          </p:cNvSpPr>
          <p:nvPr/>
        </p:nvSpPr>
        <p:spPr bwMode="auto">
          <a:xfrm>
            <a:off x="7162800" y="3276601"/>
            <a:ext cx="1524000" cy="400108"/>
          </a:xfrm>
          <a:prstGeom prst="rect">
            <a:avLst/>
          </a:prstGeom>
          <a:noFill/>
          <a:ln w="9525">
            <a:noFill/>
            <a:miter lim="800000"/>
            <a:headEnd/>
            <a:tailEnd/>
          </a:ln>
        </p:spPr>
        <p:txBody>
          <a:bodyPr lIns="91438" tIns="45719" rIns="91438" bIns="45719">
            <a:spAutoFit/>
          </a:bodyPr>
          <a:lstStyle/>
          <a:p>
            <a:pPr algn="ctr"/>
            <a:r>
              <a:rPr lang="en-US" sz="2000">
                <a:latin typeface="Calibri" pitchFamily="34" charset="0"/>
              </a:rPr>
              <a:t>Greedy</a:t>
            </a:r>
          </a:p>
        </p:txBody>
      </p:sp>
      <p:sp>
        <p:nvSpPr>
          <p:cNvPr id="14" name="TextBox 13"/>
          <p:cNvSpPr txBox="1">
            <a:spLocks noChangeArrowheads="1"/>
          </p:cNvSpPr>
          <p:nvPr/>
        </p:nvSpPr>
        <p:spPr bwMode="auto">
          <a:xfrm>
            <a:off x="5562599" y="5954714"/>
            <a:ext cx="1524000" cy="400108"/>
          </a:xfrm>
          <a:prstGeom prst="rect">
            <a:avLst/>
          </a:prstGeom>
          <a:noFill/>
          <a:ln w="9525">
            <a:noFill/>
            <a:miter lim="800000"/>
            <a:headEnd/>
            <a:tailEnd/>
          </a:ln>
        </p:spPr>
        <p:txBody>
          <a:bodyPr lIns="91438" tIns="45719" rIns="91438" bIns="45719">
            <a:spAutoFit/>
          </a:bodyPr>
          <a:lstStyle/>
          <a:p>
            <a:pPr algn="ctr"/>
            <a:r>
              <a:rPr lang="en-US" sz="2000">
                <a:latin typeface="Calibri" pitchFamily="34" charset="0"/>
              </a:rPr>
              <a:t>A*</a:t>
            </a:r>
          </a:p>
        </p:txBody>
      </p:sp>
      <p:sp>
        <p:nvSpPr>
          <p:cNvPr id="10" name="Rectangle 9"/>
          <p:cNvSpPr/>
          <p:nvPr/>
        </p:nvSpPr>
        <p:spPr>
          <a:xfrm>
            <a:off x="2743200" y="1447800"/>
            <a:ext cx="5791200" cy="502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2000" dirty="0">
              <a:latin typeface="Calibri" pitchFamily="34" charset="0"/>
            </a:endParaRPr>
          </a:p>
        </p:txBody>
      </p:sp>
    </p:spTree>
    <p:extLst>
      <p:ext uri="{BB962C8B-B14F-4D97-AF65-F5344CB8AC3E}">
        <p14:creationId xmlns:p14="http://schemas.microsoft.com/office/powerpoint/2010/main" val="88170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85801"/>
            <a:ext cx="12192000" cy="2800765"/>
          </a:xfrm>
          <a:prstGeom prst="rect">
            <a:avLst/>
          </a:prstGeom>
          <a:noFill/>
          <a:ln w="9525">
            <a:noFill/>
            <a:miter lim="800000"/>
            <a:headEnd/>
            <a:tailEnd/>
          </a:ln>
        </p:spPr>
        <p:txBody>
          <a:bodyPr wrap="square" lIns="91439" tIns="45719" rIns="91439" bIns="45719">
            <a:spAutoFit/>
          </a:bodyPr>
          <a:lstStyle/>
          <a:p>
            <a:pPr algn="ctr"/>
            <a:r>
              <a:rPr lang="en-US" sz="8800" dirty="0">
                <a:latin typeface="Palatino"/>
                <a:cs typeface="Palatino"/>
              </a:rPr>
              <a:t>Maximize Your</a:t>
            </a:r>
          </a:p>
          <a:p>
            <a:pPr algn="ctr"/>
            <a:r>
              <a:rPr lang="en-US" sz="88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3889249" y="3530601"/>
            <a:ext cx="4411884" cy="2882900"/>
          </a:xfrm>
          <a:prstGeom prst="rect">
            <a:avLst/>
          </a:prstGeom>
          <a:noFill/>
          <a:ln w="9525">
            <a:noFill/>
            <a:miter lim="800000"/>
            <a:headEnd/>
            <a:tailEnd/>
          </a:ln>
          <a:effectLst/>
        </p:spPr>
      </p:pic>
    </p:spTree>
    <p:extLst>
      <p:ext uri="{BB962C8B-B14F-4D97-AF65-F5344CB8AC3E}">
        <p14:creationId xmlns:p14="http://schemas.microsoft.com/office/powerpoint/2010/main" val="192990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AutoShape 2"/>
          <p:cNvCxnSpPr>
            <a:cxnSpLocks noChangeShapeType="1"/>
            <a:stCxn id="14344" idx="6"/>
            <a:endCxn id="14346" idx="2"/>
          </p:cNvCxnSpPr>
          <p:nvPr/>
        </p:nvCxnSpPr>
        <p:spPr bwMode="auto">
          <a:xfrm>
            <a:off x="5029200" y="4038600"/>
            <a:ext cx="1371600" cy="0"/>
          </a:xfrm>
          <a:prstGeom prst="straightConnector1">
            <a:avLst/>
          </a:prstGeom>
          <a:noFill/>
          <a:ln w="19050">
            <a:solidFill>
              <a:schemeClr val="tx1"/>
            </a:solidFill>
            <a:round/>
            <a:headEnd/>
            <a:tailEnd type="triangle" w="med" len="med"/>
          </a:ln>
        </p:spPr>
      </p:cxnSp>
      <p:cxnSp>
        <p:nvCxnSpPr>
          <p:cNvPr id="14339" name="AutoShape 3"/>
          <p:cNvCxnSpPr>
            <a:cxnSpLocks noChangeShapeType="1"/>
            <a:stCxn id="14365" idx="4"/>
            <a:endCxn id="14344" idx="0"/>
          </p:cNvCxnSpPr>
          <p:nvPr/>
        </p:nvCxnSpPr>
        <p:spPr bwMode="auto">
          <a:xfrm flipH="1">
            <a:off x="4800600" y="3352800"/>
            <a:ext cx="685800" cy="457200"/>
          </a:xfrm>
          <a:prstGeom prst="straightConnector1">
            <a:avLst/>
          </a:prstGeom>
          <a:noFill/>
          <a:ln w="19050">
            <a:solidFill>
              <a:schemeClr val="tx1"/>
            </a:solidFill>
            <a:round/>
            <a:headEnd/>
            <a:tailEnd type="triangle" w="med" len="med"/>
          </a:ln>
        </p:spPr>
      </p:cxnSp>
      <p:sp>
        <p:nvSpPr>
          <p:cNvPr id="14340" name="Rectangle 4"/>
          <p:cNvSpPr>
            <a:spLocks noGrp="1" noChangeArrowheads="1"/>
          </p:cNvSpPr>
          <p:nvPr>
            <p:ph type="title"/>
          </p:nvPr>
        </p:nvSpPr>
        <p:spPr/>
        <p:txBody>
          <a:bodyPr/>
          <a:lstStyle/>
          <a:p>
            <a:pPr eaLnBrk="1" hangingPunct="1"/>
            <a:r>
              <a:rPr lang="en-US">
                <a:latin typeface="Calibri"/>
                <a:cs typeface="Calibri"/>
              </a:rPr>
              <a:t>Combining UCS and Greedy</a:t>
            </a:r>
          </a:p>
        </p:txBody>
      </p:sp>
      <p:sp>
        <p:nvSpPr>
          <p:cNvPr id="852997" name="Rectangle 5"/>
          <p:cNvSpPr>
            <a:spLocks noGrp="1" noChangeArrowheads="1"/>
          </p:cNvSpPr>
          <p:nvPr>
            <p:ph idx="1"/>
          </p:nvPr>
        </p:nvSpPr>
        <p:spPr>
          <a:xfrm>
            <a:off x="2209800" y="1371600"/>
            <a:ext cx="8229600" cy="5029200"/>
          </a:xfrm>
        </p:spPr>
        <p:txBody>
          <a:bodyPr>
            <a:normAutofit fontScale="92500" lnSpcReduction="10000"/>
          </a:bodyPr>
          <a:lstStyle/>
          <a:p>
            <a:pPr eaLnBrk="1" hangingPunct="1">
              <a:lnSpc>
                <a:spcPct val="90000"/>
              </a:lnSpc>
            </a:pPr>
            <a:r>
              <a:rPr lang="en-US" sz="2300" dirty="0">
                <a:solidFill>
                  <a:srgbClr val="3333FF"/>
                </a:solidFill>
                <a:latin typeface="Calibri"/>
                <a:cs typeface="Calibri"/>
              </a:rPr>
              <a:t>Uniform-cost</a:t>
            </a:r>
            <a:r>
              <a:rPr lang="en-US" sz="2300" dirty="0">
                <a:latin typeface="Calibri"/>
                <a:cs typeface="Calibri"/>
              </a:rPr>
              <a:t> </a:t>
            </a:r>
            <a:r>
              <a:rPr lang="en-US" sz="2300" dirty="0">
                <a:solidFill>
                  <a:schemeClr val="tx2"/>
                </a:solidFill>
                <a:latin typeface="Calibri"/>
                <a:cs typeface="Calibri"/>
              </a:rPr>
              <a:t>orders by path cost, or </a:t>
            </a:r>
            <a:r>
              <a:rPr lang="en-US" sz="2300" i="1" dirty="0">
                <a:solidFill>
                  <a:schemeClr val="tx2"/>
                </a:solidFill>
                <a:latin typeface="Calibri"/>
                <a:cs typeface="Calibri"/>
              </a:rPr>
              <a:t>backward cost  </a:t>
            </a:r>
            <a:r>
              <a:rPr lang="en-US" sz="2300" dirty="0">
                <a:solidFill>
                  <a:schemeClr val="tx2"/>
                </a:solidFill>
                <a:latin typeface="Calibri"/>
                <a:cs typeface="Calibri"/>
              </a:rPr>
              <a:t>g(n)</a:t>
            </a:r>
          </a:p>
          <a:p>
            <a:pPr eaLnBrk="1" hangingPunct="1">
              <a:lnSpc>
                <a:spcPct val="90000"/>
              </a:lnSpc>
            </a:pPr>
            <a:r>
              <a:rPr lang="en-US" sz="2300" dirty="0">
                <a:solidFill>
                  <a:srgbClr val="CC0000"/>
                </a:solidFill>
                <a:latin typeface="Calibri"/>
                <a:cs typeface="Calibri"/>
              </a:rPr>
              <a:t>Greedy</a:t>
            </a:r>
            <a:r>
              <a:rPr lang="en-US" sz="2300" dirty="0">
                <a:latin typeface="Calibri"/>
                <a:cs typeface="Calibri"/>
              </a:rPr>
              <a:t> </a:t>
            </a:r>
            <a:r>
              <a:rPr lang="en-US" sz="2300" dirty="0">
                <a:solidFill>
                  <a:schemeClr val="tx2"/>
                </a:solidFill>
                <a:latin typeface="Calibri"/>
                <a:cs typeface="Calibri"/>
              </a:rPr>
              <a:t>orders by goal proximity, or </a:t>
            </a:r>
            <a:r>
              <a:rPr lang="en-US" sz="2300" i="1" dirty="0">
                <a:solidFill>
                  <a:schemeClr val="tx2"/>
                </a:solidFill>
                <a:latin typeface="Calibri"/>
                <a:cs typeface="Calibri"/>
              </a:rPr>
              <a:t>forward cost  </a:t>
            </a:r>
            <a:r>
              <a:rPr lang="en-US" sz="2300" dirty="0">
                <a:solidFill>
                  <a:schemeClr val="tx2"/>
                </a:solidFill>
                <a:latin typeface="Calibri"/>
                <a:cs typeface="Calibri"/>
              </a:rPr>
              <a:t>h(n)</a:t>
            </a:r>
            <a:endParaRPr lang="en-US" sz="2300" i="1" dirty="0">
              <a:solidFill>
                <a:schemeClr val="tx2"/>
              </a:solidFill>
              <a:latin typeface="Calibri"/>
              <a:cs typeface="Calibri"/>
            </a:endParaRPr>
          </a:p>
          <a:p>
            <a:pPr eaLnBrk="1" hangingPunct="1">
              <a:lnSpc>
                <a:spcPct val="90000"/>
              </a:lnSpc>
            </a:pPr>
            <a:endParaRPr lang="en-US" sz="2300" dirty="0">
              <a:solidFill>
                <a:schemeClr val="tx2"/>
              </a:solidFill>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r>
              <a:rPr lang="en-US" sz="2300" dirty="0">
                <a:solidFill>
                  <a:srgbClr val="CC00CC"/>
                </a:solidFill>
                <a:latin typeface="Calibri"/>
                <a:cs typeface="Calibri"/>
              </a:rPr>
              <a:t>A* Search</a:t>
            </a:r>
            <a:r>
              <a:rPr lang="en-US" sz="2300" dirty="0">
                <a:solidFill>
                  <a:schemeClr val="tx1"/>
                </a:solidFill>
                <a:latin typeface="Calibri"/>
                <a:cs typeface="Calibri"/>
              </a:rPr>
              <a:t> orders by the sum: f(n) = g(n) + h(n)</a:t>
            </a:r>
            <a:endParaRPr lang="en-US" sz="2300" i="1" dirty="0">
              <a:solidFill>
                <a:schemeClr val="tx1"/>
              </a:solidFill>
              <a:latin typeface="Calibri"/>
              <a:cs typeface="Calibri"/>
            </a:endParaRPr>
          </a:p>
        </p:txBody>
      </p:sp>
      <p:sp>
        <p:nvSpPr>
          <p:cNvPr id="14342" name="Oval 6"/>
          <p:cNvSpPr>
            <a:spLocks noChangeArrowheads="1"/>
          </p:cNvSpPr>
          <p:nvPr/>
        </p:nvSpPr>
        <p:spPr bwMode="auto">
          <a:xfrm>
            <a:off x="4572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14343" name="Oval 7"/>
          <p:cNvSpPr>
            <a:spLocks noChangeArrowheads="1"/>
          </p:cNvSpPr>
          <p:nvPr/>
        </p:nvSpPr>
        <p:spPr bwMode="auto">
          <a:xfrm>
            <a:off x="17526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14344" name="Oval 8"/>
          <p:cNvSpPr>
            <a:spLocks noChangeArrowheads="1"/>
          </p:cNvSpPr>
          <p:nvPr/>
        </p:nvSpPr>
        <p:spPr bwMode="auto">
          <a:xfrm>
            <a:off x="45720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14345" name="Oval 9"/>
          <p:cNvSpPr>
            <a:spLocks noChangeArrowheads="1"/>
          </p:cNvSpPr>
          <p:nvPr/>
        </p:nvSpPr>
        <p:spPr bwMode="auto">
          <a:xfrm>
            <a:off x="1752600" y="47244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14346" name="Oval 10"/>
          <p:cNvSpPr>
            <a:spLocks noChangeArrowheads="1"/>
          </p:cNvSpPr>
          <p:nvPr/>
        </p:nvSpPr>
        <p:spPr bwMode="auto">
          <a:xfrm>
            <a:off x="6400800" y="3810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14347" name="Text Box 11"/>
          <p:cNvSpPr txBox="1">
            <a:spLocks noChangeArrowheads="1"/>
          </p:cNvSpPr>
          <p:nvPr/>
        </p:nvSpPr>
        <p:spPr bwMode="auto">
          <a:xfrm>
            <a:off x="1981200" y="4191001"/>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h=5</a:t>
            </a:r>
          </a:p>
        </p:txBody>
      </p:sp>
      <p:sp>
        <p:nvSpPr>
          <p:cNvPr id="14348" name="Text Box 12"/>
          <p:cNvSpPr txBox="1">
            <a:spLocks noChangeArrowheads="1"/>
          </p:cNvSpPr>
          <p:nvPr/>
        </p:nvSpPr>
        <p:spPr bwMode="auto">
          <a:xfrm>
            <a:off x="1676400" y="5181601"/>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4349" name="Text Box 13"/>
          <p:cNvSpPr txBox="1">
            <a:spLocks noChangeArrowheads="1"/>
          </p:cNvSpPr>
          <p:nvPr/>
        </p:nvSpPr>
        <p:spPr bwMode="auto">
          <a:xfrm>
            <a:off x="4800600" y="4343401"/>
            <a:ext cx="6858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h=2</a:t>
            </a:r>
          </a:p>
        </p:txBody>
      </p:sp>
      <p:sp>
        <p:nvSpPr>
          <p:cNvPr id="14350" name="Text Box 14"/>
          <p:cNvSpPr txBox="1">
            <a:spLocks noChangeArrowheads="1"/>
          </p:cNvSpPr>
          <p:nvPr/>
        </p:nvSpPr>
        <p:spPr bwMode="auto">
          <a:xfrm>
            <a:off x="10668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1" name="Text Box 15"/>
          <p:cNvSpPr txBox="1">
            <a:spLocks noChangeArrowheads="1"/>
          </p:cNvSpPr>
          <p:nvPr/>
        </p:nvSpPr>
        <p:spPr bwMode="auto">
          <a:xfrm>
            <a:off x="3276600" y="2286001"/>
            <a:ext cx="381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8</a:t>
            </a:r>
          </a:p>
        </p:txBody>
      </p:sp>
      <p:sp>
        <p:nvSpPr>
          <p:cNvPr id="14352" name="Text Box 16"/>
          <p:cNvSpPr txBox="1">
            <a:spLocks noChangeArrowheads="1"/>
          </p:cNvSpPr>
          <p:nvPr/>
        </p:nvSpPr>
        <p:spPr bwMode="auto">
          <a:xfrm>
            <a:off x="1066800" y="457200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3" name="Text Box 17"/>
          <p:cNvSpPr txBox="1">
            <a:spLocks noChangeArrowheads="1"/>
          </p:cNvSpPr>
          <p:nvPr/>
        </p:nvSpPr>
        <p:spPr bwMode="auto">
          <a:xfrm>
            <a:off x="1524000" y="42513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4" name="Text Box 18"/>
          <p:cNvSpPr txBox="1">
            <a:spLocks noChangeArrowheads="1"/>
          </p:cNvSpPr>
          <p:nvPr/>
        </p:nvSpPr>
        <p:spPr bwMode="auto">
          <a:xfrm>
            <a:off x="55626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2</a:t>
            </a:r>
          </a:p>
        </p:txBody>
      </p:sp>
      <p:sp>
        <p:nvSpPr>
          <p:cNvPr id="14355" name="Text Box 19"/>
          <p:cNvSpPr txBox="1">
            <a:spLocks noChangeArrowheads="1"/>
          </p:cNvSpPr>
          <p:nvPr/>
        </p:nvSpPr>
        <p:spPr bwMode="auto">
          <a:xfrm>
            <a:off x="304800" y="4191001"/>
            <a:ext cx="8382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4356" name="Text Box 20"/>
          <p:cNvSpPr txBox="1">
            <a:spLocks noChangeArrowheads="1"/>
          </p:cNvSpPr>
          <p:nvPr/>
        </p:nvSpPr>
        <p:spPr bwMode="auto">
          <a:xfrm>
            <a:off x="6172200" y="4343401"/>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h=0</a:t>
            </a:r>
          </a:p>
        </p:txBody>
      </p:sp>
      <p:cxnSp>
        <p:nvCxnSpPr>
          <p:cNvPr id="14357" name="AutoShape 21"/>
          <p:cNvCxnSpPr>
            <a:cxnSpLocks noChangeShapeType="1"/>
            <a:stCxn id="14342" idx="6"/>
            <a:endCxn id="14343" idx="2"/>
          </p:cNvCxnSpPr>
          <p:nvPr/>
        </p:nvCxnSpPr>
        <p:spPr bwMode="auto">
          <a:xfrm>
            <a:off x="914400" y="4038600"/>
            <a:ext cx="838200" cy="0"/>
          </a:xfrm>
          <a:prstGeom prst="straightConnector1">
            <a:avLst/>
          </a:prstGeom>
          <a:noFill/>
          <a:ln w="19050">
            <a:solidFill>
              <a:schemeClr val="tx1"/>
            </a:solidFill>
            <a:round/>
            <a:headEnd/>
            <a:tailEnd type="triangle" w="med" len="med"/>
          </a:ln>
        </p:spPr>
      </p:cxnSp>
      <p:cxnSp>
        <p:nvCxnSpPr>
          <p:cNvPr id="14358" name="AutoShape 22"/>
          <p:cNvCxnSpPr>
            <a:cxnSpLocks noChangeShapeType="1"/>
            <a:stCxn id="14343" idx="4"/>
            <a:endCxn id="14345" idx="0"/>
          </p:cNvCxnSpPr>
          <p:nvPr/>
        </p:nvCxnSpPr>
        <p:spPr bwMode="auto">
          <a:xfrm>
            <a:off x="1981200" y="4267200"/>
            <a:ext cx="0" cy="457200"/>
          </a:xfrm>
          <a:prstGeom prst="straightConnector1">
            <a:avLst/>
          </a:prstGeom>
          <a:noFill/>
          <a:ln w="19050">
            <a:solidFill>
              <a:schemeClr val="tx1"/>
            </a:solidFill>
            <a:round/>
            <a:headEnd/>
            <a:tailEnd type="triangle" w="med" len="med"/>
          </a:ln>
        </p:spPr>
      </p:cxnSp>
      <p:cxnSp>
        <p:nvCxnSpPr>
          <p:cNvPr id="14359" name="AutoShape 23"/>
          <p:cNvCxnSpPr>
            <a:cxnSpLocks noChangeShapeType="1"/>
            <a:stCxn id="14343" idx="0"/>
            <a:endCxn id="14365" idx="1"/>
          </p:cNvCxnSpPr>
          <p:nvPr/>
        </p:nvCxnSpPr>
        <p:spPr bwMode="auto">
          <a:xfrm rot="-5400000">
            <a:off x="3228976" y="1714501"/>
            <a:ext cx="847725" cy="3343275"/>
          </a:xfrm>
          <a:prstGeom prst="curvedConnector3">
            <a:avLst>
              <a:gd name="adj1" fmla="val 134833"/>
            </a:avLst>
          </a:prstGeom>
          <a:noFill/>
          <a:ln w="19050">
            <a:solidFill>
              <a:schemeClr val="tx1"/>
            </a:solidFill>
            <a:round/>
            <a:headEnd/>
            <a:tailEnd type="triangle" w="med" len="med"/>
          </a:ln>
        </p:spPr>
      </p:cxnSp>
      <p:cxnSp>
        <p:nvCxnSpPr>
          <p:cNvPr id="14360" name="AutoShape 24"/>
          <p:cNvCxnSpPr>
            <a:cxnSpLocks noChangeShapeType="1"/>
            <a:stCxn id="14345" idx="2"/>
            <a:endCxn id="14361" idx="6"/>
          </p:cNvCxnSpPr>
          <p:nvPr/>
        </p:nvCxnSpPr>
        <p:spPr bwMode="auto">
          <a:xfrm rot="10800000">
            <a:off x="914400" y="4953001"/>
            <a:ext cx="838200" cy="1588"/>
          </a:xfrm>
          <a:prstGeom prst="straightConnector1">
            <a:avLst/>
          </a:prstGeom>
          <a:noFill/>
          <a:ln w="19050">
            <a:solidFill>
              <a:schemeClr val="tx1"/>
            </a:solidFill>
            <a:round/>
            <a:headEnd/>
            <a:tailEnd type="triangle" w="med" len="med"/>
          </a:ln>
        </p:spPr>
      </p:cxnSp>
      <p:sp>
        <p:nvSpPr>
          <p:cNvPr id="14361" name="Oval 25"/>
          <p:cNvSpPr>
            <a:spLocks noChangeArrowheads="1"/>
          </p:cNvSpPr>
          <p:nvPr/>
        </p:nvSpPr>
        <p:spPr bwMode="auto">
          <a:xfrm>
            <a:off x="457200" y="47244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cxnSp>
        <p:nvCxnSpPr>
          <p:cNvPr id="14362" name="AutoShape 27"/>
          <p:cNvCxnSpPr>
            <a:cxnSpLocks noChangeShapeType="1"/>
            <a:stCxn id="14343" idx="6"/>
            <a:endCxn id="14344" idx="2"/>
          </p:cNvCxnSpPr>
          <p:nvPr/>
        </p:nvCxnSpPr>
        <p:spPr bwMode="auto">
          <a:xfrm>
            <a:off x="2209800" y="4038600"/>
            <a:ext cx="2362200" cy="0"/>
          </a:xfrm>
          <a:prstGeom prst="straightConnector1">
            <a:avLst/>
          </a:prstGeom>
          <a:noFill/>
          <a:ln w="19050">
            <a:solidFill>
              <a:schemeClr val="tx1"/>
            </a:solidFill>
            <a:round/>
            <a:headEnd/>
            <a:tailEnd type="triangle" w="med" len="med"/>
          </a:ln>
        </p:spPr>
      </p:cxnSp>
      <p:sp>
        <p:nvSpPr>
          <p:cNvPr id="14363" name="Text Box 28"/>
          <p:cNvSpPr txBox="1">
            <a:spLocks noChangeArrowheads="1"/>
          </p:cNvSpPr>
          <p:nvPr/>
        </p:nvSpPr>
        <p:spPr bwMode="auto">
          <a:xfrm>
            <a:off x="304800" y="5165725"/>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h=7</a:t>
            </a:r>
          </a:p>
        </p:txBody>
      </p:sp>
      <p:sp>
        <p:nvSpPr>
          <p:cNvPr id="14364" name="Text Box 30"/>
          <p:cNvSpPr txBox="1">
            <a:spLocks noChangeArrowheads="1"/>
          </p:cNvSpPr>
          <p:nvPr/>
        </p:nvSpPr>
        <p:spPr bwMode="auto">
          <a:xfrm>
            <a:off x="3124200" y="3641725"/>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3</a:t>
            </a:r>
          </a:p>
        </p:txBody>
      </p:sp>
      <p:sp>
        <p:nvSpPr>
          <p:cNvPr id="14365" name="Oval 31"/>
          <p:cNvSpPr>
            <a:spLocks noChangeArrowheads="1"/>
          </p:cNvSpPr>
          <p:nvPr/>
        </p:nvSpPr>
        <p:spPr bwMode="auto">
          <a:xfrm>
            <a:off x="5257800" y="2895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14366" name="Text Box 32"/>
          <p:cNvSpPr txBox="1">
            <a:spLocks noChangeArrowheads="1"/>
          </p:cNvSpPr>
          <p:nvPr/>
        </p:nvSpPr>
        <p:spPr bwMode="auto">
          <a:xfrm>
            <a:off x="5715000" y="2895601"/>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h=1</a:t>
            </a:r>
          </a:p>
        </p:txBody>
      </p:sp>
      <p:sp>
        <p:nvSpPr>
          <p:cNvPr id="14367" name="Text Box 33"/>
          <p:cNvSpPr txBox="1">
            <a:spLocks noChangeArrowheads="1"/>
          </p:cNvSpPr>
          <p:nvPr/>
        </p:nvSpPr>
        <p:spPr bwMode="auto">
          <a:xfrm>
            <a:off x="4724400" y="320040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grpSp>
        <p:nvGrpSpPr>
          <p:cNvPr id="2" name="Group 34"/>
          <p:cNvGrpSpPr>
            <a:grpSpLocks/>
          </p:cNvGrpSpPr>
          <p:nvPr/>
        </p:nvGrpSpPr>
        <p:grpSpPr bwMode="auto">
          <a:xfrm>
            <a:off x="914400" y="4038601"/>
            <a:ext cx="1066800" cy="915988"/>
            <a:chOff x="1392" y="2544"/>
            <a:chExt cx="672" cy="577"/>
          </a:xfrm>
        </p:grpSpPr>
        <p:cxnSp>
          <p:nvCxnSpPr>
            <p:cNvPr id="14379" name="AutoShape 35"/>
            <p:cNvCxnSpPr>
              <a:cxnSpLocks noChangeShapeType="1"/>
            </p:cNvCxnSpPr>
            <p:nvPr/>
          </p:nvCxnSpPr>
          <p:spPr bwMode="auto">
            <a:xfrm>
              <a:off x="1392" y="2544"/>
              <a:ext cx="528" cy="0"/>
            </a:xfrm>
            <a:prstGeom prst="straightConnector1">
              <a:avLst/>
            </a:prstGeom>
            <a:noFill/>
            <a:ln w="38100">
              <a:solidFill>
                <a:srgbClr val="3333FF"/>
              </a:solidFill>
              <a:round/>
              <a:headEnd/>
              <a:tailEnd type="triangle" w="med" len="med"/>
            </a:ln>
          </p:spPr>
        </p:cxnSp>
        <p:cxnSp>
          <p:nvCxnSpPr>
            <p:cNvPr id="14380" name="AutoShape 36"/>
            <p:cNvCxnSpPr>
              <a:cxnSpLocks noChangeShapeType="1"/>
            </p:cNvCxnSpPr>
            <p:nvPr/>
          </p:nvCxnSpPr>
          <p:spPr bwMode="auto">
            <a:xfrm>
              <a:off x="2064" y="2688"/>
              <a:ext cx="0" cy="288"/>
            </a:xfrm>
            <a:prstGeom prst="straightConnector1">
              <a:avLst/>
            </a:prstGeom>
            <a:noFill/>
            <a:ln w="38100">
              <a:solidFill>
                <a:srgbClr val="3333FF"/>
              </a:solidFill>
              <a:round/>
              <a:headEnd/>
              <a:tailEnd type="triangle" w="med" len="med"/>
            </a:ln>
          </p:spPr>
        </p:cxnSp>
        <p:cxnSp>
          <p:nvCxnSpPr>
            <p:cNvPr id="14381" name="AutoShape 37"/>
            <p:cNvCxnSpPr>
              <a:cxnSpLocks noChangeShapeType="1"/>
            </p:cNvCxnSpPr>
            <p:nvPr/>
          </p:nvCxnSpPr>
          <p:spPr bwMode="auto">
            <a:xfrm rot="10800000">
              <a:off x="1392" y="3120"/>
              <a:ext cx="528" cy="1"/>
            </a:xfrm>
            <a:prstGeom prst="straightConnector1">
              <a:avLst/>
            </a:prstGeom>
            <a:noFill/>
            <a:ln w="38100">
              <a:solidFill>
                <a:srgbClr val="3333FF"/>
              </a:solidFill>
              <a:round/>
              <a:headEnd/>
              <a:tailEnd type="triangle" w="med" len="med"/>
            </a:ln>
          </p:spPr>
        </p:cxnSp>
      </p:grpSp>
      <p:grpSp>
        <p:nvGrpSpPr>
          <p:cNvPr id="3" name="Group 38"/>
          <p:cNvGrpSpPr>
            <a:grpSpLocks/>
          </p:cNvGrpSpPr>
          <p:nvPr/>
        </p:nvGrpSpPr>
        <p:grpSpPr bwMode="auto">
          <a:xfrm>
            <a:off x="914400" y="2962276"/>
            <a:ext cx="5486400" cy="1076325"/>
            <a:chOff x="1392" y="1872"/>
            <a:chExt cx="3456" cy="678"/>
          </a:xfrm>
        </p:grpSpPr>
        <p:cxnSp>
          <p:nvCxnSpPr>
            <p:cNvPr id="14375" name="AutoShape 39"/>
            <p:cNvCxnSpPr>
              <a:cxnSpLocks noChangeShapeType="1"/>
            </p:cNvCxnSpPr>
            <p:nvPr/>
          </p:nvCxnSpPr>
          <p:spPr bwMode="auto">
            <a:xfrm>
              <a:off x="3984" y="2550"/>
              <a:ext cx="864" cy="0"/>
            </a:xfrm>
            <a:prstGeom prst="straightConnector1">
              <a:avLst/>
            </a:prstGeom>
            <a:noFill/>
            <a:ln w="38100">
              <a:solidFill>
                <a:srgbClr val="CC0000"/>
              </a:solidFill>
              <a:round/>
              <a:headEnd/>
              <a:tailEnd type="triangle" w="med" len="med"/>
            </a:ln>
          </p:spPr>
        </p:cxnSp>
        <p:cxnSp>
          <p:nvCxnSpPr>
            <p:cNvPr id="14376" name="AutoShape 40"/>
            <p:cNvCxnSpPr>
              <a:cxnSpLocks noChangeShapeType="1"/>
            </p:cNvCxnSpPr>
            <p:nvPr/>
          </p:nvCxnSpPr>
          <p:spPr bwMode="auto">
            <a:xfrm flipH="1">
              <a:off x="3840" y="2118"/>
              <a:ext cx="432" cy="288"/>
            </a:xfrm>
            <a:prstGeom prst="straightConnector1">
              <a:avLst/>
            </a:prstGeom>
            <a:noFill/>
            <a:ln w="38100">
              <a:solidFill>
                <a:srgbClr val="CC0000"/>
              </a:solidFill>
              <a:round/>
              <a:headEnd/>
              <a:tailEnd type="triangle" w="med" len="med"/>
            </a:ln>
          </p:spPr>
        </p:cxnSp>
        <p:cxnSp>
          <p:nvCxnSpPr>
            <p:cNvPr id="14377" name="AutoShape 41"/>
            <p:cNvCxnSpPr>
              <a:cxnSpLocks noChangeShapeType="1"/>
            </p:cNvCxnSpPr>
            <p:nvPr/>
          </p:nvCxnSpPr>
          <p:spPr bwMode="auto">
            <a:xfrm>
              <a:off x="1392" y="2550"/>
              <a:ext cx="528" cy="0"/>
            </a:xfrm>
            <a:prstGeom prst="straightConnector1">
              <a:avLst/>
            </a:prstGeom>
            <a:noFill/>
            <a:ln w="38100">
              <a:solidFill>
                <a:srgbClr val="CC0000"/>
              </a:solidFill>
              <a:round/>
              <a:headEnd/>
              <a:tailEnd type="triangle" w="med" len="med"/>
            </a:ln>
          </p:spPr>
        </p:cxnSp>
        <p:cxnSp>
          <p:nvCxnSpPr>
            <p:cNvPr id="14378" name="AutoShape 42"/>
            <p:cNvCxnSpPr>
              <a:cxnSpLocks noChangeShapeType="1"/>
            </p:cNvCxnSpPr>
            <p:nvPr/>
          </p:nvCxnSpPr>
          <p:spPr bwMode="auto">
            <a:xfrm rot="-5400000">
              <a:off x="2850" y="1086"/>
              <a:ext cx="534" cy="2106"/>
            </a:xfrm>
            <a:prstGeom prst="curvedConnector3">
              <a:avLst>
                <a:gd name="adj1" fmla="val 134833"/>
              </a:avLst>
            </a:prstGeom>
            <a:noFill/>
            <a:ln w="38100">
              <a:solidFill>
                <a:srgbClr val="CC0000"/>
              </a:solidFill>
              <a:round/>
              <a:headEnd/>
              <a:tailEnd type="triangle" w="med" len="med"/>
            </a:ln>
          </p:spPr>
        </p:cxnSp>
      </p:grpSp>
      <p:grpSp>
        <p:nvGrpSpPr>
          <p:cNvPr id="4" name="Group 43"/>
          <p:cNvGrpSpPr>
            <a:grpSpLocks/>
          </p:cNvGrpSpPr>
          <p:nvPr/>
        </p:nvGrpSpPr>
        <p:grpSpPr bwMode="auto">
          <a:xfrm>
            <a:off x="914400" y="4038600"/>
            <a:ext cx="5486400" cy="0"/>
            <a:chOff x="1392" y="2544"/>
            <a:chExt cx="3456" cy="0"/>
          </a:xfrm>
        </p:grpSpPr>
        <p:cxnSp>
          <p:nvCxnSpPr>
            <p:cNvPr id="14372"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14373"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14374"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sp>
        <p:nvSpPr>
          <p:cNvPr id="14371" name="Text Box 50"/>
          <p:cNvSpPr txBox="1">
            <a:spLocks noChangeArrowheads="1"/>
          </p:cNvSpPr>
          <p:nvPr/>
        </p:nvSpPr>
        <p:spPr bwMode="auto">
          <a:xfrm>
            <a:off x="9296400" y="6457892"/>
            <a:ext cx="2819400" cy="400108"/>
          </a:xfrm>
          <a:prstGeom prst="rect">
            <a:avLst/>
          </a:prstGeom>
          <a:noFill/>
          <a:ln w="9525">
            <a:noFill/>
            <a:miter lim="800000"/>
            <a:headEnd/>
            <a:tailEnd/>
          </a:ln>
        </p:spPr>
        <p:txBody>
          <a:bodyPr lIns="91438" tIns="45719" rIns="91438" bIns="45719">
            <a:spAutoFit/>
          </a:bodyPr>
          <a:lstStyle/>
          <a:p>
            <a:pPr algn="r">
              <a:spcBef>
                <a:spcPct val="50000"/>
              </a:spcBef>
            </a:pPr>
            <a:r>
              <a:rPr lang="en-US" sz="2000" dirty="0">
                <a:latin typeface="Calibri"/>
                <a:cs typeface="Calibri"/>
              </a:rPr>
              <a:t>Example: </a:t>
            </a:r>
            <a:r>
              <a:rPr lang="en-US" sz="2000" dirty="0" err="1">
                <a:latin typeface="Calibri"/>
                <a:cs typeface="Calibri"/>
              </a:rPr>
              <a:t>Teg</a:t>
            </a:r>
            <a:r>
              <a:rPr lang="en-US" sz="2000" dirty="0">
                <a:latin typeface="Calibri"/>
                <a:cs typeface="Calibri"/>
              </a:rPr>
              <a:t> </a:t>
            </a:r>
            <a:r>
              <a:rPr lang="en-US" sz="2000" dirty="0" err="1">
                <a:latin typeface="Calibri"/>
                <a:cs typeface="Calibri"/>
              </a:rPr>
              <a:t>Grenager</a:t>
            </a:r>
            <a:endParaRPr lang="en-US" sz="2000" dirty="0">
              <a:latin typeface="Calibri"/>
              <a:cs typeface="Calibri"/>
            </a:endParaRPr>
          </a:p>
        </p:txBody>
      </p:sp>
      <p:sp>
        <p:nvSpPr>
          <p:cNvPr id="47" name="Oval 6"/>
          <p:cNvSpPr>
            <a:spLocks noChangeArrowheads="1"/>
          </p:cNvSpPr>
          <p:nvPr/>
        </p:nvSpPr>
        <p:spPr bwMode="auto">
          <a:xfrm>
            <a:off x="9753600" y="2362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48" name="Oval 7"/>
          <p:cNvSpPr>
            <a:spLocks noChangeArrowheads="1"/>
          </p:cNvSpPr>
          <p:nvPr/>
        </p:nvSpPr>
        <p:spPr bwMode="auto">
          <a:xfrm>
            <a:off x="9220200" y="29718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49" name="Oval 9"/>
          <p:cNvSpPr>
            <a:spLocks noChangeArrowheads="1"/>
          </p:cNvSpPr>
          <p:nvPr/>
        </p:nvSpPr>
        <p:spPr bwMode="auto">
          <a:xfrm>
            <a:off x="86868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50" name="Oval 25"/>
          <p:cNvSpPr>
            <a:spLocks noChangeArrowheads="1"/>
          </p:cNvSpPr>
          <p:nvPr/>
        </p:nvSpPr>
        <p:spPr bwMode="auto">
          <a:xfrm>
            <a:off x="86868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sp>
        <p:nvSpPr>
          <p:cNvPr id="51" name="Oval 31"/>
          <p:cNvSpPr>
            <a:spLocks noChangeArrowheads="1"/>
          </p:cNvSpPr>
          <p:nvPr/>
        </p:nvSpPr>
        <p:spPr bwMode="auto">
          <a:xfrm>
            <a:off x="108966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52" name="Oval 8"/>
          <p:cNvSpPr>
            <a:spLocks noChangeArrowheads="1"/>
          </p:cNvSpPr>
          <p:nvPr/>
        </p:nvSpPr>
        <p:spPr bwMode="auto">
          <a:xfrm>
            <a:off x="9448800" y="38862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53" name="Oval 8"/>
          <p:cNvSpPr>
            <a:spLocks noChangeArrowheads="1"/>
          </p:cNvSpPr>
          <p:nvPr/>
        </p:nvSpPr>
        <p:spPr bwMode="auto">
          <a:xfrm>
            <a:off x="108966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54" name="Oval 10"/>
          <p:cNvSpPr>
            <a:spLocks noChangeArrowheads="1"/>
          </p:cNvSpPr>
          <p:nvPr/>
        </p:nvSpPr>
        <p:spPr bwMode="auto">
          <a:xfrm>
            <a:off x="9448800" y="48006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55" name="Oval 10"/>
          <p:cNvSpPr>
            <a:spLocks noChangeArrowheads="1"/>
          </p:cNvSpPr>
          <p:nvPr/>
        </p:nvSpPr>
        <p:spPr bwMode="auto">
          <a:xfrm>
            <a:off x="10896600" y="5715000"/>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cxnSp>
        <p:nvCxnSpPr>
          <p:cNvPr id="7" name="Straight Connector 6"/>
          <p:cNvCxnSpPr>
            <a:stCxn id="47" idx="4"/>
            <a:endCxn id="48" idx="7"/>
          </p:cNvCxnSpPr>
          <p:nvPr/>
        </p:nvCxnSpPr>
        <p:spPr>
          <a:xfrm flipH="1">
            <a:off x="9610445" y="2819400"/>
            <a:ext cx="371755" cy="21935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4"/>
            <a:endCxn id="52" idx="0"/>
          </p:cNvCxnSpPr>
          <p:nvPr/>
        </p:nvCxnSpPr>
        <p:spPr>
          <a:xfrm>
            <a:off x="9448800" y="3429000"/>
            <a:ext cx="2286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4"/>
            <a:endCxn id="53" idx="0"/>
          </p:cNvCxnSpPr>
          <p:nvPr/>
        </p:nvCxnSpPr>
        <p:spPr>
          <a:xfrm>
            <a:off x="111252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2" idx="4"/>
            <a:endCxn id="54" idx="0"/>
          </p:cNvCxnSpPr>
          <p:nvPr/>
        </p:nvCxnSpPr>
        <p:spPr>
          <a:xfrm>
            <a:off x="96774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1" idx="0"/>
            <a:endCxn id="48" idx="4"/>
          </p:cNvCxnSpPr>
          <p:nvPr/>
        </p:nvCxnSpPr>
        <p:spPr>
          <a:xfrm flipH="1" flipV="1">
            <a:off x="9448800" y="3429000"/>
            <a:ext cx="16764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8" idx="4"/>
            <a:endCxn id="49" idx="0"/>
          </p:cNvCxnSpPr>
          <p:nvPr/>
        </p:nvCxnSpPr>
        <p:spPr>
          <a:xfrm flipH="1">
            <a:off x="8915400" y="3429000"/>
            <a:ext cx="53340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9" idx="4"/>
            <a:endCxn id="50" idx="0"/>
          </p:cNvCxnSpPr>
          <p:nvPr/>
        </p:nvCxnSpPr>
        <p:spPr>
          <a:xfrm>
            <a:off x="8915400"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3" idx="4"/>
            <a:endCxn id="55" idx="0"/>
          </p:cNvCxnSpPr>
          <p:nvPr/>
        </p:nvCxnSpPr>
        <p:spPr>
          <a:xfrm>
            <a:off x="11125200" y="52578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Text Box 19"/>
          <p:cNvSpPr txBox="1">
            <a:spLocks noChangeArrowheads="1"/>
          </p:cNvSpPr>
          <p:nvPr/>
        </p:nvSpPr>
        <p:spPr bwMode="auto">
          <a:xfrm>
            <a:off x="10287000" y="22098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0 h=6</a:t>
            </a:r>
          </a:p>
        </p:txBody>
      </p:sp>
      <p:sp>
        <p:nvSpPr>
          <p:cNvPr id="65" name="Text Box 19"/>
          <p:cNvSpPr txBox="1">
            <a:spLocks noChangeArrowheads="1"/>
          </p:cNvSpPr>
          <p:nvPr/>
        </p:nvSpPr>
        <p:spPr bwMode="auto">
          <a:xfrm>
            <a:off x="8458200" y="27973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1 h=5</a:t>
            </a:r>
          </a:p>
        </p:txBody>
      </p:sp>
      <p:sp>
        <p:nvSpPr>
          <p:cNvPr id="66" name="Text Box 19"/>
          <p:cNvSpPr txBox="1">
            <a:spLocks noChangeArrowheads="1"/>
          </p:cNvSpPr>
          <p:nvPr/>
        </p:nvSpPr>
        <p:spPr bwMode="auto">
          <a:xfrm>
            <a:off x="7848600" y="37338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2 h=6</a:t>
            </a:r>
          </a:p>
        </p:txBody>
      </p:sp>
      <p:sp>
        <p:nvSpPr>
          <p:cNvPr id="67" name="Text Box 19"/>
          <p:cNvSpPr txBox="1">
            <a:spLocks noChangeArrowheads="1"/>
          </p:cNvSpPr>
          <p:nvPr/>
        </p:nvSpPr>
        <p:spPr bwMode="auto">
          <a:xfrm>
            <a:off x="7848600" y="46261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3 h=7</a:t>
            </a:r>
          </a:p>
        </p:txBody>
      </p:sp>
      <p:sp>
        <p:nvSpPr>
          <p:cNvPr id="68" name="Text Box 19"/>
          <p:cNvSpPr txBox="1">
            <a:spLocks noChangeArrowheads="1"/>
          </p:cNvSpPr>
          <p:nvPr/>
        </p:nvSpPr>
        <p:spPr bwMode="auto">
          <a:xfrm>
            <a:off x="9829800" y="38100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4 h=2</a:t>
            </a:r>
          </a:p>
        </p:txBody>
      </p:sp>
      <p:sp>
        <p:nvSpPr>
          <p:cNvPr id="69" name="Text Box 19"/>
          <p:cNvSpPr txBox="1">
            <a:spLocks noChangeArrowheads="1"/>
          </p:cNvSpPr>
          <p:nvPr/>
        </p:nvSpPr>
        <p:spPr bwMode="auto">
          <a:xfrm>
            <a:off x="9829800" y="4648200"/>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6 h=0</a:t>
            </a:r>
          </a:p>
        </p:txBody>
      </p:sp>
      <p:sp>
        <p:nvSpPr>
          <p:cNvPr id="70" name="Text Box 19"/>
          <p:cNvSpPr txBox="1">
            <a:spLocks noChangeArrowheads="1"/>
          </p:cNvSpPr>
          <p:nvPr/>
        </p:nvSpPr>
        <p:spPr bwMode="auto">
          <a:xfrm>
            <a:off x="11277600" y="3711716"/>
            <a:ext cx="838200" cy="707884"/>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g = 9 h=1</a:t>
            </a:r>
          </a:p>
        </p:txBody>
      </p:sp>
      <p:sp>
        <p:nvSpPr>
          <p:cNvPr id="71" name="Text Box 19"/>
          <p:cNvSpPr txBox="1">
            <a:spLocks noChangeArrowheads="1"/>
          </p:cNvSpPr>
          <p:nvPr/>
        </p:nvSpPr>
        <p:spPr bwMode="auto">
          <a:xfrm>
            <a:off x="11277600" y="4702316"/>
            <a:ext cx="9144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10 h=2</a:t>
            </a:r>
          </a:p>
        </p:txBody>
      </p:sp>
      <p:sp>
        <p:nvSpPr>
          <p:cNvPr id="72" name="Text Box 19"/>
          <p:cNvSpPr txBox="1">
            <a:spLocks noChangeArrowheads="1"/>
          </p:cNvSpPr>
          <p:nvPr/>
        </p:nvSpPr>
        <p:spPr bwMode="auto">
          <a:xfrm>
            <a:off x="11277600" y="5562600"/>
            <a:ext cx="9144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12 h=0</a:t>
            </a:r>
          </a:p>
        </p:txBody>
      </p:sp>
    </p:spTree>
    <p:extLst>
      <p:ext uri="{BB962C8B-B14F-4D97-AF65-F5344CB8AC3E}">
        <p14:creationId xmlns:p14="http://schemas.microsoft.com/office/powerpoint/2010/main" val="407136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29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299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5299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7"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4 (3 points): A* search</a:t>
            </a:r>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http://inst.cs.berkeley.edu/~cs188/sp20/project1/#question-4-3-points-a-search</a:t>
            </a:r>
            <a:endParaRPr kumimoji="1" lang="en-US" altLang="zh-CN" dirty="0"/>
          </a:p>
          <a:p>
            <a:endParaRPr kumimoji="1" lang="en-US" altLang="zh-CN" dirty="0"/>
          </a:p>
        </p:txBody>
      </p:sp>
    </p:spTree>
    <p:extLst>
      <p:ext uri="{BB962C8B-B14F-4D97-AF65-F5344CB8AC3E}">
        <p14:creationId xmlns:p14="http://schemas.microsoft.com/office/powerpoint/2010/main" val="2116458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p:cNvSpPr txBox="1"/>
          <p:nvPr/>
        </p:nvSpPr>
        <p:spPr>
          <a:xfrm>
            <a:off x="1143000" y="5039380"/>
            <a:ext cx="1249060" cy="523220"/>
          </a:xfrm>
          <a:prstGeom prst="rect">
            <a:avLst/>
          </a:prstGeom>
          <a:noFill/>
        </p:spPr>
        <p:txBody>
          <a:bodyPr wrap="none" rtlCol="0">
            <a:spAutoFit/>
          </a:bodyPr>
          <a:lstStyle/>
          <a:p>
            <a:r>
              <a:rPr lang="en-US" sz="2800" dirty="0">
                <a:latin typeface="Calibri"/>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r>
              <a:rPr lang="en-US" sz="2800" dirty="0">
                <a:latin typeface="Calibri"/>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r>
              <a:rPr lang="en-US" sz="2800" dirty="0">
                <a:latin typeface="Calibri"/>
                <a:cs typeface="Calibri"/>
              </a:rPr>
              <a:t>A*</a:t>
            </a:r>
          </a:p>
        </p:txBody>
      </p:sp>
    </p:spTree>
    <p:extLst>
      <p:ext uri="{BB962C8B-B14F-4D97-AF65-F5344CB8AC3E}">
        <p14:creationId xmlns:p14="http://schemas.microsoft.com/office/powerpoint/2010/main" val="2211858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5 (3 points): Finding All the Corners</a:t>
            </a:r>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http://inst.cs.berkeley.edu/~cs188/sp20/project1/#question-5-3-points-finding-all-the-corners</a:t>
            </a:r>
            <a:endParaRPr kumimoji="1" lang="en-US" altLang="zh-CN" dirty="0"/>
          </a:p>
          <a:p>
            <a:endParaRPr kumimoji="1" lang="en-US" altLang="zh-CN" dirty="0"/>
          </a:p>
        </p:txBody>
      </p:sp>
    </p:spTree>
    <p:extLst>
      <p:ext uri="{BB962C8B-B14F-4D97-AF65-F5344CB8AC3E}">
        <p14:creationId xmlns:p14="http://schemas.microsoft.com/office/powerpoint/2010/main" val="3076968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normAutofit/>
          </a:bodyPr>
          <a:lstStyle/>
          <a:p>
            <a:r>
              <a:rPr lang="en-US" sz="3600" dirty="0"/>
              <a:t>Video of Demo </a:t>
            </a:r>
            <a:r>
              <a:rPr lang="en-US" sz="3600" dirty="0" err="1"/>
              <a:t>Pacman</a:t>
            </a:r>
            <a:r>
              <a:rPr lang="en-US" sz="3600" dirty="0"/>
              <a:t> (Tiny Maze) – UCS / A*</a:t>
            </a:r>
          </a:p>
        </p:txBody>
      </p:sp>
      <p:pic>
        <p:nvPicPr>
          <p:cNvPr id="5" name="Lecture3-demo6-tiny-ucs-astar-pacman-v2.wmv">
            <a:hlinkClick r:id="" action="ppaction://media"/>
            <a:extLst>
              <a:ext uri="{FF2B5EF4-FFF2-40B4-BE49-F238E27FC236}">
                <a16:creationId xmlns:a16="http://schemas.microsoft.com/office/drawing/2014/main" id="{10293531-4C3B-9B47-8F9B-7D1D239509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3960" y="1143000"/>
            <a:ext cx="9784080" cy="5486400"/>
          </a:xfrm>
          <a:prstGeom prst="rect">
            <a:avLst/>
          </a:prstGeom>
        </p:spPr>
      </p:pic>
    </p:spTree>
    <p:extLst>
      <p:ext uri="{BB962C8B-B14F-4D97-AF65-F5344CB8AC3E}">
        <p14:creationId xmlns:p14="http://schemas.microsoft.com/office/powerpoint/2010/main" val="4245017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365125"/>
            <a:ext cx="10515600" cy="777875"/>
          </a:xfrm>
        </p:spPr>
        <p:txBody>
          <a:bodyPr>
            <a:normAutofit/>
          </a:bodyPr>
          <a:lstStyle/>
          <a:p>
            <a:pPr eaLnBrk="1" hangingPunct="1"/>
            <a:r>
              <a:rPr lang="en-US" sz="2800" dirty="0"/>
              <a:t>Video of Demo Empty Water Shallow/Deep – Guess Algorithm</a:t>
            </a:r>
          </a:p>
        </p:txBody>
      </p:sp>
      <p:pic>
        <p:nvPicPr>
          <p:cNvPr id="4" name="Lecture3-demo7-search-demo-costs-v2.wmv">
            <a:hlinkClick r:id="" action="ppaction://media"/>
            <a:extLst>
              <a:ext uri="{FF2B5EF4-FFF2-40B4-BE49-F238E27FC236}">
                <a16:creationId xmlns:a16="http://schemas.microsoft.com/office/drawing/2014/main" id="{9C691BA8-89E2-B744-9C16-E27863AC6D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6015" y="1143000"/>
            <a:ext cx="9919970" cy="5562600"/>
          </a:xfrm>
          <a:prstGeom prst="rect">
            <a:avLst/>
          </a:prstGeom>
        </p:spPr>
      </p:pic>
    </p:spTree>
    <p:extLst>
      <p:ext uri="{BB962C8B-B14F-4D97-AF65-F5344CB8AC3E}">
        <p14:creationId xmlns:p14="http://schemas.microsoft.com/office/powerpoint/2010/main" val="212804485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25F4DE-55CD-0445-88CC-6E2B81F1676A}"/>
              </a:ext>
            </a:extLst>
          </p:cNvPr>
          <p:cNvSpPr>
            <a:spLocks noGrp="1"/>
          </p:cNvSpPr>
          <p:nvPr>
            <p:ph type="title"/>
          </p:nvPr>
        </p:nvSpPr>
        <p:spPr/>
        <p:txBody>
          <a:bodyPr>
            <a:normAutofit/>
          </a:bodyPr>
          <a:lstStyle/>
          <a:p>
            <a:r>
              <a:rPr lang="en-US" altLang="zh-CN" dirty="0"/>
              <a:t>Question 6 (3 points): Corners Problem: Heuristic</a:t>
            </a:r>
          </a:p>
        </p:txBody>
      </p:sp>
      <p:sp>
        <p:nvSpPr>
          <p:cNvPr id="5" name="文本占位符 4">
            <a:extLst>
              <a:ext uri="{FF2B5EF4-FFF2-40B4-BE49-F238E27FC236}">
                <a16:creationId xmlns:a16="http://schemas.microsoft.com/office/drawing/2014/main" id="{5EE21CEF-D466-084E-B03C-47774443C9DE}"/>
              </a:ext>
            </a:extLst>
          </p:cNvPr>
          <p:cNvSpPr>
            <a:spLocks noGrp="1"/>
          </p:cNvSpPr>
          <p:nvPr>
            <p:ph type="body" idx="1"/>
          </p:nvPr>
        </p:nvSpPr>
        <p:spPr/>
        <p:txBody>
          <a:bodyPr/>
          <a:lstStyle/>
          <a:p>
            <a:r>
              <a:rPr kumimoji="1" lang="en-US" altLang="zh-CN" dirty="0">
                <a:hlinkClick r:id="rId2"/>
              </a:rPr>
              <a:t>http://inst.cs.berkeley.edu/~cs188/sp20/project1/#question-6-3-points-corners-problem-heuristic</a:t>
            </a:r>
            <a:endParaRPr kumimoji="1" lang="en-US" altLang="zh-CN" dirty="0"/>
          </a:p>
          <a:p>
            <a:endParaRPr kumimoji="1" lang="en-US" altLang="zh-CN" dirty="0"/>
          </a:p>
        </p:txBody>
      </p:sp>
    </p:spTree>
    <p:extLst>
      <p:ext uri="{BB962C8B-B14F-4D97-AF65-F5344CB8AC3E}">
        <p14:creationId xmlns:p14="http://schemas.microsoft.com/office/powerpoint/2010/main" val="2166262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5872CD-CC3A-3749-84C4-719EEEBC9327}"/>
              </a:ext>
            </a:extLst>
          </p:cNvPr>
          <p:cNvSpPr>
            <a:spLocks noGrp="1"/>
          </p:cNvSpPr>
          <p:nvPr>
            <p:ph type="title"/>
          </p:nvPr>
        </p:nvSpPr>
        <p:spPr/>
        <p:txBody>
          <a:bodyPr/>
          <a:lstStyle/>
          <a:p>
            <a:r>
              <a:rPr lang="en-US" altLang="zh-CN" dirty="0"/>
              <a:t>Question 7 (4 points): Eating All The Dots</a:t>
            </a:r>
            <a:endParaRPr kumimoji="1" lang="zh-CN" altLang="en-US" dirty="0"/>
          </a:p>
        </p:txBody>
      </p:sp>
      <p:sp>
        <p:nvSpPr>
          <p:cNvPr id="5" name="文本占位符 4">
            <a:extLst>
              <a:ext uri="{FF2B5EF4-FFF2-40B4-BE49-F238E27FC236}">
                <a16:creationId xmlns:a16="http://schemas.microsoft.com/office/drawing/2014/main" id="{E4F4A41D-30FC-4048-87DF-6E72FC95893C}"/>
              </a:ext>
            </a:extLst>
          </p:cNvPr>
          <p:cNvSpPr>
            <a:spLocks noGrp="1"/>
          </p:cNvSpPr>
          <p:nvPr>
            <p:ph type="body" idx="1"/>
          </p:nvPr>
        </p:nvSpPr>
        <p:spPr/>
        <p:txBody>
          <a:bodyPr/>
          <a:lstStyle/>
          <a:p>
            <a:r>
              <a:rPr kumimoji="1" lang="en-US" altLang="zh-CN" dirty="0">
                <a:hlinkClick r:id="rId2"/>
              </a:rPr>
              <a:t>http://inst.cs.berkeley.edu/~cs188/sp20/project1/#question-7-4-points-eating-all-the-dots</a:t>
            </a:r>
            <a:endParaRPr kumimoji="1" lang="en-US" altLang="zh-CN" dirty="0"/>
          </a:p>
          <a:p>
            <a:endParaRPr kumimoji="1" lang="zh-CN" altLang="en-US" dirty="0"/>
          </a:p>
        </p:txBody>
      </p:sp>
    </p:spTree>
    <p:extLst>
      <p:ext uri="{BB962C8B-B14F-4D97-AF65-F5344CB8AC3E}">
        <p14:creationId xmlns:p14="http://schemas.microsoft.com/office/powerpoint/2010/main" val="291737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BBB51-85B5-5548-A885-FCCCE30B7CCA}"/>
              </a:ext>
            </a:extLst>
          </p:cNvPr>
          <p:cNvSpPr>
            <a:spLocks noGrp="1"/>
          </p:cNvSpPr>
          <p:nvPr>
            <p:ph type="title"/>
          </p:nvPr>
        </p:nvSpPr>
        <p:spPr/>
        <p:txBody>
          <a:bodyPr/>
          <a:lstStyle/>
          <a:p>
            <a:r>
              <a:rPr lang="en-US" altLang="zh-CN" dirty="0"/>
              <a:t>Question 8 (3 points): Suboptimal Search</a:t>
            </a:r>
            <a:endParaRPr kumimoji="1" lang="zh-CN" altLang="en-US" dirty="0"/>
          </a:p>
        </p:txBody>
      </p:sp>
      <p:sp>
        <p:nvSpPr>
          <p:cNvPr id="3" name="文本占位符 2">
            <a:extLst>
              <a:ext uri="{FF2B5EF4-FFF2-40B4-BE49-F238E27FC236}">
                <a16:creationId xmlns:a16="http://schemas.microsoft.com/office/drawing/2014/main" id="{308E8955-D5CF-BF42-A392-B225AD4F6E1E}"/>
              </a:ext>
            </a:extLst>
          </p:cNvPr>
          <p:cNvSpPr>
            <a:spLocks noGrp="1"/>
          </p:cNvSpPr>
          <p:nvPr>
            <p:ph type="body" idx="1"/>
          </p:nvPr>
        </p:nvSpPr>
        <p:spPr/>
        <p:txBody>
          <a:bodyPr/>
          <a:lstStyle/>
          <a:p>
            <a:r>
              <a:rPr kumimoji="1" lang="en-US" altLang="zh-CN" dirty="0">
                <a:hlinkClick r:id="rId2"/>
              </a:rPr>
              <a:t>http://inst.cs.berkeley.edu/~cs188/sp20/project1/#question-8-3-points-suboptimal-search</a:t>
            </a:r>
            <a:endParaRPr kumimoji="1" lang="en-US" altLang="zh-CN" dirty="0"/>
          </a:p>
          <a:p>
            <a:endParaRPr kumimoji="1" lang="zh-CN" altLang="en-US" dirty="0"/>
          </a:p>
        </p:txBody>
      </p:sp>
    </p:spTree>
    <p:extLst>
      <p:ext uri="{BB962C8B-B14F-4D97-AF65-F5344CB8AC3E}">
        <p14:creationId xmlns:p14="http://schemas.microsoft.com/office/powerpoint/2010/main" val="3381935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617F9-6D9C-B444-A783-C035AF9732C9}"/>
              </a:ext>
            </a:extLst>
          </p:cNvPr>
          <p:cNvSpPr>
            <a:spLocks noGrp="1"/>
          </p:cNvSpPr>
          <p:nvPr>
            <p:ph type="title"/>
          </p:nvPr>
        </p:nvSpPr>
        <p:spPr/>
        <p:txBody>
          <a:bodyPr/>
          <a:lstStyle/>
          <a:p>
            <a:r>
              <a:rPr lang="en-US" altLang="zh-CN" dirty="0"/>
              <a:t>Mini-Contest 1: Multi-Agent Pacman</a:t>
            </a:r>
            <a:endParaRPr kumimoji="1" lang="zh-CN" altLang="en-US" dirty="0"/>
          </a:p>
        </p:txBody>
      </p:sp>
      <p:sp>
        <p:nvSpPr>
          <p:cNvPr id="3" name="文本占位符 2">
            <a:extLst>
              <a:ext uri="{FF2B5EF4-FFF2-40B4-BE49-F238E27FC236}">
                <a16:creationId xmlns:a16="http://schemas.microsoft.com/office/drawing/2014/main" id="{61A286A5-7985-514D-A949-E91F7CDC95F5}"/>
              </a:ext>
            </a:extLst>
          </p:cNvPr>
          <p:cNvSpPr>
            <a:spLocks noGrp="1"/>
          </p:cNvSpPr>
          <p:nvPr>
            <p:ph type="body" idx="1"/>
          </p:nvPr>
        </p:nvSpPr>
        <p:spPr/>
        <p:txBody>
          <a:bodyPr/>
          <a:lstStyle/>
          <a:p>
            <a:r>
              <a:rPr kumimoji="1" lang="en-US" altLang="zh-CN" dirty="0">
                <a:hlinkClick r:id="rId2"/>
              </a:rPr>
              <a:t>http://inst.cs.berkeley.edu/~cs188/sp20/minicontest1/</a:t>
            </a:r>
            <a:endParaRPr kumimoji="1" lang="en-US" altLang="zh-CN" dirty="0"/>
          </a:p>
          <a:p>
            <a:endParaRPr kumimoji="1" lang="zh-CN" altLang="en-US" dirty="0"/>
          </a:p>
        </p:txBody>
      </p:sp>
    </p:spTree>
    <p:extLst>
      <p:ext uri="{BB962C8B-B14F-4D97-AF65-F5344CB8AC3E}">
        <p14:creationId xmlns:p14="http://schemas.microsoft.com/office/powerpoint/2010/main" val="205437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84E32-0517-4F43-A9B4-CDC6A693A216}"/>
              </a:ext>
            </a:extLst>
          </p:cNvPr>
          <p:cNvSpPr>
            <a:spLocks noGrp="1"/>
          </p:cNvSpPr>
          <p:nvPr>
            <p:ph type="title"/>
          </p:nvPr>
        </p:nvSpPr>
        <p:spPr/>
        <p:txBody>
          <a:bodyPr/>
          <a:lstStyle/>
          <a:p>
            <a:r>
              <a:rPr kumimoji="1" lang="en-US" altLang="zh-CN" dirty="0"/>
              <a:t>What</a:t>
            </a:r>
            <a:r>
              <a:rPr kumimoji="1" lang="zh-CN" altLang="en-US" dirty="0"/>
              <a:t> </a:t>
            </a:r>
            <a:r>
              <a:rPr kumimoji="1" lang="en-US" altLang="zh-CN" dirty="0"/>
              <a:t>Can</a:t>
            </a:r>
            <a:r>
              <a:rPr kumimoji="1" lang="zh-CN" altLang="en-US" dirty="0"/>
              <a:t> </a:t>
            </a:r>
            <a:r>
              <a:rPr kumimoji="1" lang="en-US" altLang="zh-CN" dirty="0"/>
              <a:t>AI</a:t>
            </a:r>
            <a:r>
              <a:rPr kumimoji="1" lang="zh-CN" altLang="en-US" dirty="0"/>
              <a:t> </a:t>
            </a:r>
            <a:r>
              <a:rPr kumimoji="1" lang="en-US" altLang="zh-CN" dirty="0"/>
              <a:t>Do?</a:t>
            </a:r>
            <a:endParaRPr kumimoji="1" lang="zh-CN" altLang="en-US" dirty="0"/>
          </a:p>
        </p:txBody>
      </p:sp>
      <p:sp>
        <p:nvSpPr>
          <p:cNvPr id="4" name="文本占位符 3">
            <a:extLst>
              <a:ext uri="{FF2B5EF4-FFF2-40B4-BE49-F238E27FC236}">
                <a16:creationId xmlns:a16="http://schemas.microsoft.com/office/drawing/2014/main" id="{50EC824C-4C0B-BB49-93AE-9809E3851C7E}"/>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17970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540974" y="1397000"/>
            <a:ext cx="3418415" cy="23368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40800" y="1397000"/>
            <a:ext cx="3048000" cy="3540125"/>
          </a:xfrm>
          <a:prstGeom prst="rect">
            <a:avLst/>
          </a:prstGeom>
          <a:noFill/>
        </p:spPr>
      </p:pic>
      <p:sp>
        <p:nvSpPr>
          <p:cNvPr id="3" name="Rectangle 2">
            <a:extLst>
              <a:ext uri="{FF2B5EF4-FFF2-40B4-BE49-F238E27FC236}">
                <a16:creationId xmlns:a16="http://schemas.microsoft.com/office/drawing/2014/main" id="{E0FDE688-3F11-B545-92A8-B7F514E4D647}"/>
              </a:ext>
            </a:extLst>
          </p:cNvPr>
          <p:cNvSpPr/>
          <p:nvPr/>
        </p:nvSpPr>
        <p:spPr>
          <a:xfrm>
            <a:off x="7620000" y="5950366"/>
            <a:ext cx="3613490" cy="461665"/>
          </a:xfrm>
          <a:prstGeom prst="rect">
            <a:avLst/>
          </a:prstGeom>
        </p:spPr>
        <p:txBody>
          <a:bodyPr wrap="none">
            <a:spAutoFit/>
          </a:bodyPr>
          <a:lstStyle/>
          <a:p>
            <a:r>
              <a:rPr lang="en-US" sz="2400" dirty="0">
                <a:hlinkClick r:id="rId8"/>
              </a:rPr>
              <a:t>https://play.aidungeon.io/</a:t>
            </a:r>
            <a:endParaRPr lang="en-US" sz="2400" dirty="0"/>
          </a:p>
        </p:txBody>
      </p:sp>
    </p:spTree>
    <p:extLst>
      <p:ext uri="{BB962C8B-B14F-4D97-AF65-F5344CB8AC3E}">
        <p14:creationId xmlns:p14="http://schemas.microsoft.com/office/powerpoint/2010/main" val="365731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Computer Vision</a:t>
            </a:r>
          </a:p>
        </p:txBody>
      </p:sp>
      <p:pic>
        <p:nvPicPr>
          <p:cNvPr id="11" name="Picture 10" descr="Screen Shot 2016-06-17 at 10.41.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725" y="1350431"/>
            <a:ext cx="7926520" cy="4938927"/>
          </a:xfrm>
          <a:prstGeom prst="rect">
            <a:avLst/>
          </a:prstGeom>
        </p:spPr>
      </p:pic>
      <p:sp>
        <p:nvSpPr>
          <p:cNvPr id="12" name="TextBox 11"/>
          <p:cNvSpPr txBox="1"/>
          <p:nvPr/>
        </p:nvSpPr>
        <p:spPr>
          <a:xfrm>
            <a:off x="2002755" y="6289358"/>
            <a:ext cx="10206064" cy="461665"/>
          </a:xfrm>
          <a:prstGeom prst="rect">
            <a:avLst/>
          </a:prstGeom>
          <a:noFill/>
        </p:spPr>
        <p:txBody>
          <a:bodyPr wrap="none" rtlCol="0">
            <a:spAutoFit/>
          </a:bodyPr>
          <a:lstStyle/>
          <a:p>
            <a:r>
              <a:rPr lang="en-US" sz="2400" dirty="0" err="1">
                <a:latin typeface="Palatino"/>
                <a:cs typeface="Palatino"/>
              </a:rPr>
              <a:t>Karpathy</a:t>
            </a:r>
            <a:r>
              <a:rPr lang="en-US" sz="2400" dirty="0">
                <a:latin typeface="Palatino"/>
                <a:cs typeface="Palatino"/>
              </a:rPr>
              <a:t> &amp; </a:t>
            </a:r>
            <a:r>
              <a:rPr lang="en-US" sz="2400" dirty="0" err="1">
                <a:latin typeface="Palatino"/>
                <a:cs typeface="Palatino"/>
              </a:rPr>
              <a:t>Fei-Fei</a:t>
            </a:r>
            <a:r>
              <a:rPr lang="en-US" sz="2400" dirty="0">
                <a:latin typeface="Palatino"/>
                <a:cs typeface="Palatino"/>
              </a:rPr>
              <a:t>, 2015; Donahue et al., 2015; </a:t>
            </a:r>
            <a:r>
              <a:rPr lang="en-US" sz="2400" dirty="0" err="1">
                <a:latin typeface="Palatino"/>
                <a:cs typeface="Palatino"/>
              </a:rPr>
              <a:t>Xu</a:t>
            </a:r>
            <a:r>
              <a:rPr lang="en-US" sz="2400" dirty="0">
                <a:latin typeface="Palatino"/>
                <a:cs typeface="Palatino"/>
              </a:rPr>
              <a:t> et al, 2015; many more </a:t>
            </a:r>
          </a:p>
        </p:txBody>
      </p:sp>
    </p:spTree>
    <p:extLst>
      <p:ext uri="{BB962C8B-B14F-4D97-AF65-F5344CB8AC3E}">
        <p14:creationId xmlns:p14="http://schemas.microsoft.com/office/powerpoint/2010/main" val="67053874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EXPOINT" val="template"/>
  <p:tag name="SOURCE" val="TPT1  equation \infty  template TPT1  env TPENV1  fore 0  back 16777215  eqnno 1"/>
  <p:tag name="FILENAME" val="TP_tmp"/>
  <p:tag name="ORIGWIDTH" val="10"/>
  <p:tag name="PICTUREFILESIZE" val="10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11610</TotalTime>
  <Words>2850</Words>
  <Application>Microsoft Macintosh PowerPoint</Application>
  <PresentationFormat>宽屏</PresentationFormat>
  <Paragraphs>737</Paragraphs>
  <Slides>69</Slides>
  <Notes>45</Notes>
  <HiddenSlides>0</HiddenSlides>
  <MMClips>14</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7" baseType="lpstr">
      <vt:lpstr>等线</vt:lpstr>
      <vt:lpstr>Arial</vt:lpstr>
      <vt:lpstr>Calibri</vt:lpstr>
      <vt:lpstr>Lucida Grande</vt:lpstr>
      <vt:lpstr>Palatino</vt:lpstr>
      <vt:lpstr>Wingdings</vt:lpstr>
      <vt:lpstr>Office 主题​​</vt:lpstr>
      <vt:lpstr>Photo Editor Photo</vt:lpstr>
      <vt:lpstr>The Pac-Man Projects</vt:lpstr>
      <vt:lpstr>Project 1: Search</vt:lpstr>
      <vt:lpstr>PowerPoint 演示文稿</vt:lpstr>
      <vt:lpstr>What is AI?</vt:lpstr>
      <vt:lpstr>Rational Decisions（理性决策）</vt:lpstr>
      <vt:lpstr>PowerPoint 演示文稿</vt:lpstr>
      <vt:lpstr>What Can AI Do?</vt:lpstr>
      <vt:lpstr>Natural Language</vt:lpstr>
      <vt:lpstr>Computer Vision</vt:lpstr>
      <vt:lpstr>Tools for Predictions &amp; Decisions</vt:lpstr>
      <vt:lpstr>Robotics</vt:lpstr>
      <vt:lpstr>AI is starting to be everywhere…</vt:lpstr>
      <vt:lpstr>Designing Rational Agents</vt:lpstr>
      <vt:lpstr>Pac-Man as an Agent</vt:lpstr>
      <vt:lpstr>Welcome to Pacman</vt:lpstr>
      <vt:lpstr>Reflex Agents</vt:lpstr>
      <vt:lpstr>Video of Demo Reflex Optimal</vt:lpstr>
      <vt:lpstr>Video of Demo Reflex Odd </vt:lpstr>
      <vt:lpstr>Planning Agents</vt:lpstr>
      <vt:lpstr>Video of Demo Mastermind</vt:lpstr>
      <vt:lpstr>Video of Demo Replanning</vt:lpstr>
      <vt:lpstr>Search Problems</vt:lpstr>
      <vt:lpstr>Search Problems</vt:lpstr>
      <vt:lpstr>What’s in a State Space?</vt:lpstr>
      <vt:lpstr>State Space Sizes?</vt:lpstr>
      <vt:lpstr>State Space Graphs and Search Trees</vt:lpstr>
      <vt:lpstr>State Space Graphs</vt:lpstr>
      <vt:lpstr>State Space Graphs</vt:lpstr>
      <vt:lpstr>Search Trees</vt:lpstr>
      <vt:lpstr>State Space Graphs vs. Search Trees</vt:lpstr>
      <vt:lpstr>State Space Graphs vs. Search Trees</vt:lpstr>
      <vt:lpstr>General Tree Search</vt:lpstr>
      <vt:lpstr>Graph Search Pseudo-Code</vt:lpstr>
      <vt:lpstr>Graph Search</vt:lpstr>
      <vt:lpstr>Depth-First Search（深度优先搜索）</vt:lpstr>
      <vt:lpstr>Depth-First Search</vt:lpstr>
      <vt:lpstr>Question 1 (3 points): Finding a Fixed Food Dot using Depth First Search</vt:lpstr>
      <vt:lpstr>Breadth-First Search</vt:lpstr>
      <vt:lpstr>Breadth-First Search</vt:lpstr>
      <vt:lpstr>Question 2 (3 points): Breadth First Search</vt:lpstr>
      <vt:lpstr>Quiz: DFS vs BFS</vt:lpstr>
      <vt:lpstr>Video of Demo Maze Water DFS/BFS (part 1)</vt:lpstr>
      <vt:lpstr>Video of Demo Maze Water DFS/BFS (part 2)</vt:lpstr>
      <vt:lpstr>Cost-Sensitive Search</vt:lpstr>
      <vt:lpstr>Uniform Cost Search</vt:lpstr>
      <vt:lpstr>Uniform Cost Search</vt:lpstr>
      <vt:lpstr>Question 3 (3 points): Varying the Cost Function</vt:lpstr>
      <vt:lpstr>Video of Demo Maze with Deep/Shallow Water --- DFS, BFS, or UCS? (part 3)</vt:lpstr>
      <vt:lpstr>Video of Demo Maze with Deep/Shallow Water --- DFS, BFS, or UCS? (part 1)</vt:lpstr>
      <vt:lpstr>Video of Demo Maze with Deep/Shallow Water --- DFS, BFS, or UCS? (part 2)</vt:lpstr>
      <vt:lpstr>CS 188: Artificial Intelligence </vt:lpstr>
      <vt:lpstr>Video of Demo Contours UCS Pacman Small Maze</vt:lpstr>
      <vt:lpstr>Search Heuristics（启发式搜索）</vt:lpstr>
      <vt:lpstr>Greedy Search</vt:lpstr>
      <vt:lpstr>Greedy Search</vt:lpstr>
      <vt:lpstr>Video of Demo Contours Greedy (Empty)</vt:lpstr>
      <vt:lpstr>Video of Demo Contours Greedy (Pacman Small Maze)</vt:lpstr>
      <vt:lpstr>A* Search</vt:lpstr>
      <vt:lpstr>A* Search</vt:lpstr>
      <vt:lpstr>Combining UCS and Greedy</vt:lpstr>
      <vt:lpstr>Question 4 (3 points): A* search</vt:lpstr>
      <vt:lpstr>Comparison</vt:lpstr>
      <vt:lpstr>Question 5 (3 points): Finding All the Corners</vt:lpstr>
      <vt:lpstr>Video of Demo Pacman (Tiny Maze) – UCS / A*</vt:lpstr>
      <vt:lpstr>Video of Demo Empty Water Shallow/Deep – Guess Algorithm</vt:lpstr>
      <vt:lpstr>Question 6 (3 points): Corners Problem: Heuristic</vt:lpstr>
      <vt:lpstr>Question 7 (4 points): Eating All The Dots</vt:lpstr>
      <vt:lpstr>Question 8 (3 points): Suboptimal Search</vt:lpstr>
      <vt:lpstr>Mini-Contest 1: Multi-Agent Pacman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用Python学人工智能</dc:title>
  <dc:creator>薛景</dc:creator>
  <cp:lastModifiedBy>薛景</cp:lastModifiedBy>
  <cp:revision>77</cp:revision>
  <dcterms:created xsi:type="dcterms:W3CDTF">2020-01-23T03:06:46Z</dcterms:created>
  <dcterms:modified xsi:type="dcterms:W3CDTF">2022-03-24T11:23:06Z</dcterms:modified>
</cp:coreProperties>
</file>